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75" r:id="rId2"/>
    <p:sldId id="257" r:id="rId3"/>
    <p:sldId id="258" r:id="rId4"/>
    <p:sldId id="259" r:id="rId5"/>
    <p:sldId id="260" r:id="rId6"/>
    <p:sldId id="261" r:id="rId7"/>
    <p:sldId id="262" r:id="rId8"/>
    <p:sldId id="269" r:id="rId9"/>
    <p:sldId id="271" r:id="rId10"/>
    <p:sldId id="270" r:id="rId11"/>
    <p:sldId id="266" r:id="rId12"/>
    <p:sldId id="274" r:id="rId13"/>
    <p:sldId id="264" r:id="rId14"/>
    <p:sldId id="267" r:id="rId1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imon Foss-Jähn" initials="TFJ" lastIdx="1" clrIdx="0">
    <p:extLst>
      <p:ext uri="{19B8F6BF-5375-455C-9EA6-DF929625EA0E}">
        <p15:presenceInfo xmlns:p15="http://schemas.microsoft.com/office/powerpoint/2012/main" userId="e3a89c6c35dcc02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3608" autoAdjust="0"/>
  </p:normalViewPr>
  <p:slideViewPr>
    <p:cSldViewPr snapToGrid="0">
      <p:cViewPr varScale="1">
        <p:scale>
          <a:sx n="43" d="100"/>
          <a:sy n="43" d="100"/>
        </p:scale>
        <p:origin x="1540"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817C72-DB77-47F1-81A1-A05CF44B3AEB}" type="datetimeFigureOut">
              <a:rPr lang="de-DE" smtClean="0"/>
              <a:t>13.05.2022</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BC9B78-5997-4B6F-A3E6-866FE8FC5311}" type="slidenum">
              <a:rPr lang="de-DE" smtClean="0"/>
              <a:t>‹Nr.›</a:t>
            </a:fld>
            <a:endParaRPr lang="de-DE"/>
          </a:p>
        </p:txBody>
      </p:sp>
    </p:spTree>
    <p:extLst>
      <p:ext uri="{BB962C8B-B14F-4D97-AF65-F5344CB8AC3E}">
        <p14:creationId xmlns:p14="http://schemas.microsoft.com/office/powerpoint/2010/main" val="5549919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pl-PL" dirty="0"/>
              <a:t>Good </a:t>
            </a:r>
            <a:r>
              <a:rPr lang="pl-PL" dirty="0" err="1"/>
              <a:t>morning</a:t>
            </a:r>
            <a:r>
              <a:rPr lang="pl-PL" dirty="0"/>
              <a:t> / Good </a:t>
            </a:r>
            <a:r>
              <a:rPr lang="pl-PL" dirty="0" err="1"/>
              <a:t>afternoon</a:t>
            </a:r>
            <a:r>
              <a:rPr lang="pl-PL" dirty="0"/>
              <a:t>,</a:t>
            </a:r>
            <a:endParaRPr lang="en-US" dirty="0"/>
          </a:p>
          <a:p>
            <a:endParaRPr lang="pl-PL" dirty="0"/>
          </a:p>
          <a:p>
            <a:r>
              <a:rPr lang="pl-PL" dirty="0"/>
              <a:t>W</a:t>
            </a:r>
            <a:r>
              <a:rPr lang="en-US" dirty="0"/>
              <a:t>e are pleased to host you today at a meeting on </a:t>
            </a:r>
            <a:r>
              <a:rPr lang="pl-PL" dirty="0"/>
              <a:t>„</a:t>
            </a:r>
            <a:r>
              <a:rPr lang="pl-PL" dirty="0" err="1"/>
              <a:t>citizenship</a:t>
            </a:r>
            <a:r>
              <a:rPr lang="pl-PL" dirty="0"/>
              <a:t> </a:t>
            </a:r>
            <a:r>
              <a:rPr lang="pl-PL" dirty="0" err="1"/>
              <a:t>education</a:t>
            </a:r>
            <a:r>
              <a:rPr lang="pl-PL" dirty="0"/>
              <a:t> as a cross-</a:t>
            </a:r>
            <a:r>
              <a:rPr lang="pl-PL" dirty="0" err="1"/>
              <a:t>sectional</a:t>
            </a:r>
            <a:r>
              <a:rPr lang="pl-PL" dirty="0"/>
              <a:t> </a:t>
            </a:r>
            <a:r>
              <a:rPr lang="pl-PL" dirty="0" err="1"/>
              <a:t>task</a:t>
            </a:r>
            <a:r>
              <a:rPr lang="pl-PL" dirty="0"/>
              <a:t>”. </a:t>
            </a:r>
            <a:r>
              <a:rPr lang="pl-PL" dirty="0" err="1"/>
              <a:t>Citizenship</a:t>
            </a:r>
            <a:r>
              <a:rPr lang="pl-PL" dirty="0"/>
              <a:t> </a:t>
            </a:r>
            <a:r>
              <a:rPr lang="pl-PL" dirty="0" err="1"/>
              <a:t>education</a:t>
            </a:r>
            <a:r>
              <a:rPr lang="pl-PL" dirty="0"/>
              <a:t> </a:t>
            </a:r>
            <a:r>
              <a:rPr lang="pl-PL" dirty="0" err="1"/>
              <a:t>is</a:t>
            </a:r>
            <a:r>
              <a:rPr lang="en-US" dirty="0"/>
              <a:t> one of the areas we are looking at while implementing the </a:t>
            </a:r>
            <a:r>
              <a:rPr lang="pl-PL" dirty="0"/>
              <a:t>Erasmus+</a:t>
            </a:r>
            <a:r>
              <a:rPr lang="en-US" dirty="0"/>
              <a:t> project</a:t>
            </a:r>
            <a:r>
              <a:rPr lang="pl-PL" dirty="0"/>
              <a:t> </a:t>
            </a:r>
            <a:r>
              <a:rPr lang="pl-PL" dirty="0" err="1"/>
              <a:t>titled</a:t>
            </a:r>
            <a:r>
              <a:rPr lang="pl-PL" dirty="0"/>
              <a:t> „</a:t>
            </a:r>
            <a:r>
              <a:rPr lang="pl-PL" dirty="0" err="1"/>
              <a:t>Challenging</a:t>
            </a:r>
            <a:r>
              <a:rPr lang="pl-PL" dirty="0"/>
              <a:t> </a:t>
            </a:r>
            <a:r>
              <a:rPr lang="pl-PL" dirty="0" err="1"/>
              <a:t>Hotile</a:t>
            </a:r>
            <a:r>
              <a:rPr lang="pl-PL" dirty="0"/>
              <a:t> </a:t>
            </a:r>
            <a:r>
              <a:rPr lang="pl-PL" dirty="0" err="1"/>
              <a:t>Views</a:t>
            </a:r>
            <a:r>
              <a:rPr lang="pl-PL" dirty="0"/>
              <a:t> and Foster </a:t>
            </a:r>
            <a:r>
              <a:rPr lang="pl-PL" dirty="0" err="1"/>
              <a:t>Competences</a:t>
            </a:r>
            <a:r>
              <a:rPr lang="pl-PL" dirty="0"/>
              <a:t> </a:t>
            </a:r>
            <a:r>
              <a:rPr lang="pl-PL" dirty="0" err="1"/>
              <a:t>Sparkling</a:t>
            </a:r>
            <a:r>
              <a:rPr lang="pl-PL" dirty="0"/>
              <a:t> </a:t>
            </a:r>
            <a:r>
              <a:rPr lang="pl-PL" dirty="0" err="1"/>
              <a:t>Moves</a:t>
            </a:r>
            <a:r>
              <a:rPr lang="pl-PL" dirty="0"/>
              <a:t> for VET </a:t>
            </a:r>
            <a:r>
              <a:rPr lang="pl-PL" dirty="0" err="1"/>
              <a:t>Teachers</a:t>
            </a:r>
            <a:r>
              <a:rPr lang="pl-PL" dirty="0"/>
              <a:t>”, „CLIO” for </a:t>
            </a:r>
            <a:r>
              <a:rPr lang="pl-PL" dirty="0" err="1"/>
              <a:t>short</a:t>
            </a:r>
            <a:r>
              <a:rPr lang="pl-PL" dirty="0"/>
              <a:t>. </a:t>
            </a:r>
            <a:r>
              <a:rPr lang="pl-PL" dirty="0" err="1"/>
              <a:t>This</a:t>
            </a:r>
            <a:r>
              <a:rPr lang="pl-PL" dirty="0"/>
              <a:t> </a:t>
            </a:r>
            <a:r>
              <a:rPr lang="pl-PL" dirty="0" err="1"/>
              <a:t>presentation</a:t>
            </a:r>
            <a:r>
              <a:rPr lang="pl-PL" dirty="0"/>
              <a:t> </a:t>
            </a:r>
            <a:r>
              <a:rPr lang="pl-PL" dirty="0" err="1"/>
              <a:t>is</a:t>
            </a:r>
            <a:r>
              <a:rPr lang="pl-PL" dirty="0"/>
              <a:t> </a:t>
            </a:r>
            <a:r>
              <a:rPr lang="en-US" dirty="0"/>
              <a:t>the result of cooperation between partners from Germany, Croatia, Austria and Poland</a:t>
            </a:r>
            <a:r>
              <a:rPr lang="pl-PL" dirty="0"/>
              <a:t>.</a:t>
            </a:r>
            <a:endParaRPr lang="de-DE" dirty="0"/>
          </a:p>
          <a:p>
            <a:endParaRPr lang="de-DE" dirty="0"/>
          </a:p>
        </p:txBody>
      </p:sp>
      <p:sp>
        <p:nvSpPr>
          <p:cNvPr id="4" name="Foliennummernplatzhalter 3"/>
          <p:cNvSpPr>
            <a:spLocks noGrp="1"/>
          </p:cNvSpPr>
          <p:nvPr>
            <p:ph type="sldNum" sz="quarter" idx="10"/>
          </p:nvPr>
        </p:nvSpPr>
        <p:spPr/>
        <p:txBody>
          <a:bodyPr/>
          <a:lstStyle/>
          <a:p>
            <a:fld id="{FCBC9B78-5997-4B6F-A3E6-866FE8FC5311}" type="slidenum">
              <a:rPr lang="de-DE" smtClean="0"/>
              <a:t>1</a:t>
            </a:fld>
            <a:endParaRPr lang="de-DE"/>
          </a:p>
        </p:txBody>
      </p:sp>
    </p:spTree>
    <p:extLst>
      <p:ext uri="{BB962C8B-B14F-4D97-AF65-F5344CB8AC3E}">
        <p14:creationId xmlns:p14="http://schemas.microsoft.com/office/powerpoint/2010/main" val="1784805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Project </a:t>
            </a:r>
            <a:r>
              <a:rPr lang="en-US" dirty="0" err="1"/>
              <a:t>discribtion</a:t>
            </a:r>
            <a:endParaRPr lang="en-US" dirty="0"/>
          </a:p>
          <a:p>
            <a:r>
              <a:rPr lang="en-US" dirty="0"/>
              <a:t>Schule </a:t>
            </a:r>
            <a:r>
              <a:rPr lang="en-US" dirty="0" err="1"/>
              <a:t>ohne</a:t>
            </a:r>
            <a:r>
              <a:rPr lang="en-US" dirty="0"/>
              <a:t> </a:t>
            </a:r>
            <a:r>
              <a:rPr lang="en-US" dirty="0" err="1"/>
              <a:t>Rassismus</a:t>
            </a:r>
            <a:r>
              <a:rPr lang="en-US" dirty="0"/>
              <a:t> - Schule </a:t>
            </a:r>
            <a:r>
              <a:rPr lang="en-US" dirty="0" err="1"/>
              <a:t>mit</a:t>
            </a:r>
            <a:r>
              <a:rPr lang="en-US" dirty="0"/>
              <a:t> Courage is both a project and a nationwide school network. The program was initiated in Germany in 1995 by the association </a:t>
            </a:r>
            <a:r>
              <a:rPr lang="en-US" dirty="0" err="1"/>
              <a:t>Aktion</a:t>
            </a:r>
            <a:r>
              <a:rPr lang="en-US" dirty="0"/>
              <a:t> Courage e. V. to give students an opportunity to make their contribution to a positive school climate, regardless of the content of the curriculum. </a:t>
            </a:r>
          </a:p>
          <a:p>
            <a:r>
              <a:rPr lang="en-US" dirty="0"/>
              <a:t>to make their own contribution to a positive school climate, irrespective of the content of the curriculum. It is thus based increasingly on the students' own initiative and interest in getting involved. The project has evolved over time to address not only racism in the classic sense, but all "ideologies of inequality."  Thus, forms of discrimination such as anti-Semitism, </a:t>
            </a:r>
            <a:r>
              <a:rPr lang="en-US" dirty="0" err="1"/>
              <a:t>antiziganism</a:t>
            </a:r>
            <a:r>
              <a:rPr lang="en-US" dirty="0"/>
              <a:t>, homophobia and trans*phobia, </a:t>
            </a:r>
            <a:r>
              <a:rPr lang="en-US" dirty="0" err="1"/>
              <a:t>Muslimophobia</a:t>
            </a:r>
            <a:r>
              <a:rPr lang="en-US" dirty="0"/>
              <a:t>, sexism and right-wing extremism are given equal consideration.  "School without Racism - School with Courage" is a nationwide campaign that also involves schools from the Netherlands, Austria and Spain. </a:t>
            </a:r>
          </a:p>
          <a:p>
            <a:endParaRPr lang="en-US" dirty="0"/>
          </a:p>
          <a:p>
            <a:r>
              <a:rPr lang="en-US" dirty="0"/>
              <a:t>Aims of the project </a:t>
            </a:r>
          </a:p>
          <a:p>
            <a:r>
              <a:rPr lang="en-US" dirty="0"/>
              <a:t>Basically, the project is about the training of civil courage, the discussion about discriminatory behavior and the strengthening of a positive, open school climate.  The program of "School without Racism - School with Courage" is based on concepts of democracy education and aims to support children and young people in the formation of their values and attitudes and to strengthen participation and the recognition of human rights. In addition, the acceptance of religious and ideological plurality is to be promoted.  Furthermore, it wants to motivate schools to network with cooperation partners from the region in the field of extracurricular and human rights education in order to face social challenges and problems. </a:t>
            </a:r>
          </a:p>
          <a:p>
            <a:endParaRPr lang="en-US" dirty="0"/>
          </a:p>
          <a:p>
            <a:r>
              <a:rPr lang="en-US" dirty="0"/>
              <a:t>Implementation of the project </a:t>
            </a:r>
          </a:p>
          <a:p>
            <a:r>
              <a:rPr lang="en-US" dirty="0"/>
              <a:t>Schools can acquire the title "School without Racism - School with Courage. The basic prerequisite for this is the written commitment of at least 70 percent of all members of a school to the three rules of the campaign.  By making this commitment, they firstly declare that they are committed to implementing sustainable projects, actions and events to overcome discrimination. Second, they vow that if violence, discriminatory statements or actions occur at the school, they will take a stand to actively address the situation and work on ways to meet with respect.  Third, the school commits to annually recurring projects and school-wide actions against all forms of discrimination and violence. This can take the form of project weeks, or other actions such as film screenings, or cross-curricular community projects, such as organizing an international festival. </a:t>
            </a:r>
            <a:endParaRPr lang="de-DE" dirty="0"/>
          </a:p>
        </p:txBody>
      </p:sp>
      <p:sp>
        <p:nvSpPr>
          <p:cNvPr id="4" name="Foliennummernplatzhalter 3"/>
          <p:cNvSpPr>
            <a:spLocks noGrp="1"/>
          </p:cNvSpPr>
          <p:nvPr>
            <p:ph type="sldNum" sz="quarter" idx="5"/>
          </p:nvPr>
        </p:nvSpPr>
        <p:spPr/>
        <p:txBody>
          <a:bodyPr/>
          <a:lstStyle/>
          <a:p>
            <a:fld id="{FCBC9B78-5997-4B6F-A3E6-866FE8FC5311}" type="slidenum">
              <a:rPr lang="de-DE" smtClean="0"/>
              <a:t>11</a:t>
            </a:fld>
            <a:endParaRPr lang="de-DE"/>
          </a:p>
        </p:txBody>
      </p:sp>
    </p:spTree>
    <p:extLst>
      <p:ext uri="{BB962C8B-B14F-4D97-AF65-F5344CB8AC3E}">
        <p14:creationId xmlns:p14="http://schemas.microsoft.com/office/powerpoint/2010/main" val="1184456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lgn="l" rtl="0">
              <a:spcBef>
                <a:spcPts val="0"/>
              </a:spcBef>
              <a:spcAft>
                <a:spcPts val="0"/>
              </a:spcAft>
              <a:buNone/>
            </a:pPr>
            <a:r>
              <a:rPr lang="pl-PL" dirty="0"/>
              <a:t>The Human </a:t>
            </a:r>
            <a:r>
              <a:rPr lang="pl-PL" dirty="0" err="1"/>
              <a:t>Rights</a:t>
            </a:r>
            <a:r>
              <a:rPr lang="pl-PL" dirty="0"/>
              <a:t> </a:t>
            </a:r>
            <a:r>
              <a:rPr lang="pl-PL" dirty="0" err="1"/>
              <a:t>Friendly</a:t>
            </a:r>
            <a:r>
              <a:rPr lang="pl-PL" dirty="0"/>
              <a:t> School - How to </a:t>
            </a:r>
            <a:r>
              <a:rPr lang="pl-PL" dirty="0" err="1"/>
              <a:t>counteract</a:t>
            </a:r>
            <a:r>
              <a:rPr lang="pl-PL" dirty="0"/>
              <a:t> </a:t>
            </a:r>
            <a:r>
              <a:rPr lang="pl-PL" dirty="0" err="1"/>
              <a:t>exclusion</a:t>
            </a:r>
            <a:r>
              <a:rPr lang="pl-PL" dirty="0"/>
              <a:t> and </a:t>
            </a:r>
            <a:r>
              <a:rPr lang="pl-PL" dirty="0" err="1"/>
              <a:t>violence</a:t>
            </a:r>
            <a:r>
              <a:rPr lang="pl-PL" dirty="0"/>
              <a:t> </a:t>
            </a:r>
            <a:r>
              <a:rPr lang="pl-PL" dirty="0" err="1"/>
              <a:t>at</a:t>
            </a:r>
            <a:r>
              <a:rPr lang="pl-PL" dirty="0"/>
              <a:t> </a:t>
            </a:r>
            <a:r>
              <a:rPr lang="pl-PL" dirty="0" err="1"/>
              <a:t>school</a:t>
            </a:r>
            <a:r>
              <a:rPr lang="pl-PL" dirty="0"/>
              <a:t>’ </a:t>
            </a:r>
            <a:r>
              <a:rPr lang="pl-PL" dirty="0" err="1"/>
              <a:t>is</a:t>
            </a:r>
            <a:r>
              <a:rPr lang="pl-PL" dirty="0"/>
              <a:t> a </a:t>
            </a:r>
            <a:r>
              <a:rPr lang="pl-PL" dirty="0" err="1"/>
              <a:t>systemic</a:t>
            </a:r>
            <a:r>
              <a:rPr lang="pl-PL" dirty="0"/>
              <a:t> program </a:t>
            </a:r>
            <a:r>
              <a:rPr lang="pl-PL" dirty="0" err="1"/>
              <a:t>aimed</a:t>
            </a:r>
            <a:r>
              <a:rPr lang="pl-PL" dirty="0"/>
              <a:t> </a:t>
            </a:r>
            <a:r>
              <a:rPr lang="pl-PL" dirty="0" err="1"/>
              <a:t>at</a:t>
            </a:r>
            <a:r>
              <a:rPr lang="pl-PL" dirty="0"/>
              <a:t> </a:t>
            </a:r>
            <a:r>
              <a:rPr lang="pl-PL" dirty="0" err="1"/>
              <a:t>primary</a:t>
            </a:r>
            <a:r>
              <a:rPr lang="pl-PL" dirty="0"/>
              <a:t> </a:t>
            </a:r>
            <a:r>
              <a:rPr lang="pl-PL" dirty="0" err="1"/>
              <a:t>schools</a:t>
            </a:r>
            <a:r>
              <a:rPr lang="pl-PL" dirty="0"/>
              <a:t> in </a:t>
            </a:r>
            <a:r>
              <a:rPr lang="pl-PL" dirty="0" err="1"/>
              <a:t>Warsaw</a:t>
            </a:r>
            <a:r>
              <a:rPr lang="pl-PL" dirty="0"/>
              <a:t>, the </a:t>
            </a:r>
            <a:r>
              <a:rPr lang="pl-PL" dirty="0" err="1"/>
              <a:t>aim</a:t>
            </a:r>
            <a:r>
              <a:rPr lang="pl-PL" dirty="0"/>
              <a:t> of </a:t>
            </a:r>
            <a:r>
              <a:rPr lang="pl-PL" dirty="0" err="1"/>
              <a:t>which</a:t>
            </a:r>
            <a:r>
              <a:rPr lang="pl-PL" dirty="0"/>
              <a:t> </a:t>
            </a:r>
            <a:r>
              <a:rPr lang="pl-PL" dirty="0" err="1"/>
              <a:t>is</a:t>
            </a:r>
            <a:r>
              <a:rPr lang="pl-PL" dirty="0"/>
              <a:t> to </a:t>
            </a:r>
            <a:r>
              <a:rPr lang="pl-PL" dirty="0" err="1"/>
              <a:t>increase</a:t>
            </a:r>
            <a:r>
              <a:rPr lang="pl-PL" dirty="0"/>
              <a:t> the </a:t>
            </a:r>
            <a:r>
              <a:rPr lang="pl-PL" dirty="0" err="1"/>
              <a:t>safety</a:t>
            </a:r>
            <a:r>
              <a:rPr lang="pl-PL" dirty="0"/>
              <a:t> of </a:t>
            </a:r>
            <a:r>
              <a:rPr lang="pl-PL" dirty="0" err="1"/>
              <a:t>students</a:t>
            </a:r>
            <a:r>
              <a:rPr lang="pl-PL" dirty="0"/>
              <a:t> by </a:t>
            </a:r>
            <a:r>
              <a:rPr lang="pl-PL" dirty="0" err="1"/>
              <a:t>supporting</a:t>
            </a:r>
            <a:r>
              <a:rPr lang="pl-PL" dirty="0"/>
              <a:t> the </a:t>
            </a:r>
            <a:r>
              <a:rPr lang="pl-PL" dirty="0" err="1"/>
              <a:t>building</a:t>
            </a:r>
            <a:r>
              <a:rPr lang="pl-PL" dirty="0"/>
              <a:t> of </a:t>
            </a:r>
            <a:r>
              <a:rPr lang="pl-PL" dirty="0" err="1"/>
              <a:t>positive</a:t>
            </a:r>
            <a:r>
              <a:rPr lang="pl-PL" dirty="0"/>
              <a:t> </a:t>
            </a:r>
            <a:r>
              <a:rPr lang="pl-PL" dirty="0" err="1"/>
              <a:t>peer</a:t>
            </a:r>
            <a:r>
              <a:rPr lang="pl-PL" dirty="0"/>
              <a:t> relations and </a:t>
            </a:r>
            <a:r>
              <a:rPr lang="pl-PL" dirty="0" err="1"/>
              <a:t>counteracting</a:t>
            </a:r>
            <a:r>
              <a:rPr lang="pl-PL" dirty="0"/>
              <a:t> </a:t>
            </a:r>
            <a:r>
              <a:rPr lang="pl-PL" dirty="0" err="1"/>
              <a:t>exclusion</a:t>
            </a:r>
            <a:r>
              <a:rPr lang="pl-PL" dirty="0"/>
              <a:t>, </a:t>
            </a:r>
            <a:r>
              <a:rPr lang="pl-PL" dirty="0" err="1"/>
              <a:t>discrimination</a:t>
            </a:r>
            <a:r>
              <a:rPr lang="pl-PL" dirty="0"/>
              <a:t> and </a:t>
            </a:r>
            <a:r>
              <a:rPr lang="pl-PL" dirty="0" err="1"/>
              <a:t>violence</a:t>
            </a:r>
            <a:r>
              <a:rPr lang="pl-PL" dirty="0"/>
              <a:t>. </a:t>
            </a:r>
            <a:r>
              <a:rPr lang="pl-PL" dirty="0" err="1"/>
              <a:t>Why</a:t>
            </a:r>
            <a:r>
              <a:rPr lang="pl-PL" dirty="0"/>
              <a:t> was </a:t>
            </a:r>
            <a:r>
              <a:rPr lang="pl-PL" dirty="0" err="1"/>
              <a:t>this</a:t>
            </a:r>
            <a:r>
              <a:rPr lang="pl-PL" dirty="0"/>
              <a:t> program </a:t>
            </a:r>
            <a:r>
              <a:rPr lang="pl-PL" dirty="0" err="1"/>
              <a:t>implemented</a:t>
            </a:r>
            <a:r>
              <a:rPr lang="pl-PL" dirty="0"/>
              <a:t> in </a:t>
            </a:r>
            <a:r>
              <a:rPr lang="pl-PL" dirty="0" err="1"/>
              <a:t>Warsaw</a:t>
            </a:r>
            <a:r>
              <a:rPr lang="pl-PL" dirty="0"/>
              <a:t>? </a:t>
            </a:r>
            <a:r>
              <a:rPr lang="pl-PL" dirty="0" err="1"/>
              <a:t>This</a:t>
            </a:r>
            <a:r>
              <a:rPr lang="pl-PL" dirty="0"/>
              <a:t> </a:t>
            </a:r>
            <a:r>
              <a:rPr lang="pl-PL" dirty="0" err="1"/>
              <a:t>is</a:t>
            </a:r>
            <a:r>
              <a:rPr lang="pl-PL" dirty="0"/>
              <a:t> </a:t>
            </a:r>
            <a:r>
              <a:rPr lang="pl-PL" dirty="0" err="1"/>
              <a:t>how</a:t>
            </a:r>
            <a:r>
              <a:rPr lang="pl-PL" dirty="0"/>
              <a:t> the program </a:t>
            </a:r>
            <a:r>
              <a:rPr lang="pl-PL" dirty="0" err="1"/>
              <a:t>authors</a:t>
            </a:r>
            <a:r>
              <a:rPr lang="pl-PL" dirty="0"/>
              <a:t> and </a:t>
            </a:r>
            <a:r>
              <a:rPr lang="pl-PL" dirty="0" err="1"/>
              <a:t>staff</a:t>
            </a:r>
            <a:r>
              <a:rPr lang="pl-PL" dirty="0"/>
              <a:t> </a:t>
            </a:r>
            <a:r>
              <a:rPr lang="pl-PL" dirty="0" err="1"/>
              <a:t>describe</a:t>
            </a:r>
            <a:r>
              <a:rPr lang="pl-PL" dirty="0"/>
              <a:t> </a:t>
            </a:r>
            <a:r>
              <a:rPr lang="pl-PL" dirty="0" err="1"/>
              <a:t>it</a:t>
            </a:r>
            <a:r>
              <a:rPr lang="pl-PL" dirty="0"/>
              <a:t> ...</a:t>
            </a:r>
          </a:p>
          <a:p>
            <a:pPr marL="0" lvl="0" indent="0" algn="l" rtl="0">
              <a:spcBef>
                <a:spcPts val="0"/>
              </a:spcBef>
              <a:spcAft>
                <a:spcPts val="0"/>
              </a:spcAft>
              <a:buNone/>
            </a:pPr>
            <a:r>
              <a:rPr lang="pl-PL" dirty="0"/>
              <a:t>The </a:t>
            </a:r>
            <a:r>
              <a:rPr lang="pl-PL" dirty="0" err="1"/>
              <a:t>safety</a:t>
            </a:r>
            <a:r>
              <a:rPr lang="pl-PL" dirty="0"/>
              <a:t> </a:t>
            </a:r>
            <a:r>
              <a:rPr lang="pl-PL" dirty="0" err="1"/>
              <a:t>crisis</a:t>
            </a:r>
            <a:r>
              <a:rPr lang="pl-PL" dirty="0"/>
              <a:t> in </a:t>
            </a:r>
            <a:r>
              <a:rPr lang="pl-PL" dirty="0" err="1"/>
              <a:t>schools</a:t>
            </a:r>
            <a:r>
              <a:rPr lang="pl-PL" dirty="0"/>
              <a:t> </a:t>
            </a:r>
            <a:r>
              <a:rPr lang="pl-PL" dirty="0" err="1"/>
              <a:t>has</a:t>
            </a:r>
            <a:r>
              <a:rPr lang="pl-PL" dirty="0"/>
              <a:t> far-</a:t>
            </a:r>
            <a:r>
              <a:rPr lang="pl-PL" dirty="0" err="1"/>
              <a:t>reaching</a:t>
            </a:r>
            <a:r>
              <a:rPr lang="pl-PL" dirty="0"/>
              <a:t> </a:t>
            </a:r>
            <a:r>
              <a:rPr lang="pl-PL" dirty="0" err="1"/>
              <a:t>consequences</a:t>
            </a:r>
            <a:r>
              <a:rPr lang="pl-PL" dirty="0"/>
              <a:t> for the </a:t>
            </a:r>
            <a:r>
              <a:rPr lang="pl-PL" dirty="0" err="1"/>
              <a:t>health</a:t>
            </a:r>
            <a:r>
              <a:rPr lang="pl-PL" dirty="0"/>
              <a:t> and life of </a:t>
            </a:r>
            <a:r>
              <a:rPr lang="pl-PL" dirty="0" err="1"/>
              <a:t>young</a:t>
            </a:r>
            <a:r>
              <a:rPr lang="pl-PL" dirty="0"/>
              <a:t> </a:t>
            </a:r>
            <a:r>
              <a:rPr lang="pl-PL" dirty="0" err="1"/>
              <a:t>people</a:t>
            </a:r>
            <a:r>
              <a:rPr lang="pl-PL" dirty="0"/>
              <a:t> - a </a:t>
            </a:r>
            <a:r>
              <a:rPr lang="pl-PL" dirty="0" err="1"/>
              <a:t>mental</a:t>
            </a:r>
            <a:r>
              <a:rPr lang="pl-PL" dirty="0"/>
              <a:t> </a:t>
            </a:r>
            <a:r>
              <a:rPr lang="pl-PL" dirty="0" err="1"/>
              <a:t>health</a:t>
            </a:r>
            <a:r>
              <a:rPr lang="pl-PL" dirty="0"/>
              <a:t> </a:t>
            </a:r>
            <a:r>
              <a:rPr lang="pl-PL" dirty="0" err="1"/>
              <a:t>crisis</a:t>
            </a:r>
            <a:r>
              <a:rPr lang="pl-PL" dirty="0"/>
              <a:t> and the </a:t>
            </a:r>
            <a:r>
              <a:rPr lang="pl-PL" dirty="0" err="1"/>
              <a:t>fact</a:t>
            </a:r>
            <a:r>
              <a:rPr lang="pl-PL" dirty="0"/>
              <a:t> </a:t>
            </a:r>
            <a:r>
              <a:rPr lang="pl-PL" dirty="0" err="1"/>
              <a:t>that</a:t>
            </a:r>
            <a:r>
              <a:rPr lang="pl-PL" dirty="0"/>
              <a:t> </a:t>
            </a:r>
            <a:r>
              <a:rPr lang="pl-PL" dirty="0" err="1"/>
              <a:t>so</a:t>
            </a:r>
            <a:r>
              <a:rPr lang="pl-PL" dirty="0"/>
              <a:t> </a:t>
            </a:r>
            <a:r>
              <a:rPr lang="pl-PL" dirty="0" err="1"/>
              <a:t>many</a:t>
            </a:r>
            <a:r>
              <a:rPr lang="pl-PL" dirty="0"/>
              <a:t> </a:t>
            </a:r>
            <a:r>
              <a:rPr lang="pl-PL" dirty="0" err="1"/>
              <a:t>young</a:t>
            </a:r>
            <a:r>
              <a:rPr lang="pl-PL" dirty="0"/>
              <a:t> </a:t>
            </a:r>
            <a:r>
              <a:rPr lang="pl-PL" dirty="0" err="1"/>
              <a:t>people</a:t>
            </a:r>
            <a:r>
              <a:rPr lang="pl-PL" dirty="0"/>
              <a:t> </a:t>
            </a:r>
            <a:r>
              <a:rPr lang="pl-PL" dirty="0" err="1"/>
              <a:t>commit</a:t>
            </a:r>
            <a:r>
              <a:rPr lang="pl-PL" dirty="0"/>
              <a:t> </a:t>
            </a:r>
            <a:r>
              <a:rPr lang="pl-PL" dirty="0" err="1"/>
              <a:t>suicide</a:t>
            </a:r>
            <a:r>
              <a:rPr lang="pl-PL" dirty="0"/>
              <a:t> </a:t>
            </a:r>
            <a:r>
              <a:rPr lang="pl-PL" dirty="0" err="1"/>
              <a:t>each</a:t>
            </a:r>
            <a:r>
              <a:rPr lang="pl-PL" dirty="0"/>
              <a:t> </a:t>
            </a:r>
            <a:r>
              <a:rPr lang="pl-PL" dirty="0" err="1"/>
              <a:t>year</a:t>
            </a:r>
            <a:r>
              <a:rPr lang="pl-PL" dirty="0"/>
              <a:t> </a:t>
            </a:r>
            <a:r>
              <a:rPr lang="pl-PL" dirty="0" err="1"/>
              <a:t>around</a:t>
            </a:r>
            <a:r>
              <a:rPr lang="pl-PL" dirty="0"/>
              <a:t> the </a:t>
            </a:r>
            <a:r>
              <a:rPr lang="pl-PL" dirty="0" err="1"/>
              <a:t>world</a:t>
            </a:r>
            <a:r>
              <a:rPr lang="pl-PL" dirty="0"/>
              <a:t> </a:t>
            </a:r>
            <a:r>
              <a:rPr lang="pl-PL" dirty="0" err="1"/>
              <a:t>that</a:t>
            </a:r>
            <a:r>
              <a:rPr lang="pl-PL" dirty="0"/>
              <a:t> a medium-</a:t>
            </a:r>
            <a:r>
              <a:rPr lang="pl-PL" dirty="0" err="1"/>
              <a:t>sized</a:t>
            </a:r>
            <a:r>
              <a:rPr lang="pl-PL" dirty="0"/>
              <a:t> </a:t>
            </a:r>
            <a:r>
              <a:rPr lang="pl-PL" dirty="0" err="1"/>
              <a:t>school</a:t>
            </a:r>
            <a:r>
              <a:rPr lang="pl-PL" dirty="0"/>
              <a:t> "</a:t>
            </a:r>
            <a:r>
              <a:rPr lang="pl-PL" dirty="0" err="1"/>
              <a:t>disappears</a:t>
            </a:r>
            <a:r>
              <a:rPr lang="pl-PL" dirty="0"/>
              <a:t>" - </a:t>
            </a:r>
            <a:r>
              <a:rPr lang="pl-PL" dirty="0" err="1"/>
              <a:t>often</a:t>
            </a:r>
            <a:r>
              <a:rPr lang="pl-PL" dirty="0"/>
              <a:t> </a:t>
            </a:r>
            <a:r>
              <a:rPr lang="pl-PL" dirty="0" err="1"/>
              <a:t>associated</a:t>
            </a:r>
            <a:r>
              <a:rPr lang="pl-PL" dirty="0"/>
              <a:t> with the </a:t>
            </a:r>
            <a:r>
              <a:rPr lang="pl-PL" dirty="0" err="1"/>
              <a:t>experience</a:t>
            </a:r>
            <a:r>
              <a:rPr lang="pl-PL" dirty="0"/>
              <a:t> of </a:t>
            </a:r>
            <a:r>
              <a:rPr lang="pl-PL" dirty="0" err="1"/>
              <a:t>psychological</a:t>
            </a:r>
            <a:r>
              <a:rPr lang="pl-PL" dirty="0"/>
              <a:t> and </a:t>
            </a:r>
            <a:r>
              <a:rPr lang="pl-PL" dirty="0" err="1"/>
              <a:t>relational</a:t>
            </a:r>
            <a:r>
              <a:rPr lang="pl-PL" dirty="0"/>
              <a:t> </a:t>
            </a:r>
            <a:r>
              <a:rPr lang="pl-PL" dirty="0" err="1"/>
              <a:t>violence</a:t>
            </a:r>
            <a:r>
              <a:rPr lang="pl-PL" dirty="0"/>
              <a:t>, </a:t>
            </a:r>
            <a:r>
              <a:rPr lang="pl-PL" dirty="0" err="1"/>
              <a:t>including</a:t>
            </a:r>
            <a:r>
              <a:rPr lang="pl-PL" dirty="0"/>
              <a:t> cyberbullying. </a:t>
            </a:r>
            <a:r>
              <a:rPr lang="pl-PL" dirty="0" err="1"/>
              <a:t>Counteracting</a:t>
            </a:r>
            <a:r>
              <a:rPr lang="pl-PL" dirty="0"/>
              <a:t> </a:t>
            </a:r>
            <a:r>
              <a:rPr lang="pl-PL" dirty="0" err="1"/>
              <a:t>exclusion</a:t>
            </a:r>
            <a:r>
              <a:rPr lang="pl-PL" dirty="0"/>
              <a:t> and </a:t>
            </a:r>
            <a:r>
              <a:rPr lang="pl-PL" dirty="0" err="1"/>
              <a:t>violence</a:t>
            </a:r>
            <a:r>
              <a:rPr lang="pl-PL" dirty="0"/>
              <a:t> </a:t>
            </a:r>
            <a:r>
              <a:rPr lang="pl-PL" dirty="0" err="1"/>
              <a:t>requires</a:t>
            </a:r>
            <a:r>
              <a:rPr lang="pl-PL" dirty="0"/>
              <a:t> not </a:t>
            </a:r>
            <a:r>
              <a:rPr lang="pl-PL" dirty="0" err="1"/>
              <a:t>only</a:t>
            </a:r>
            <a:r>
              <a:rPr lang="pl-PL" dirty="0"/>
              <a:t> </a:t>
            </a:r>
            <a:r>
              <a:rPr lang="pl-PL" dirty="0" err="1"/>
              <a:t>strengthening</a:t>
            </a:r>
            <a:r>
              <a:rPr lang="pl-PL" dirty="0"/>
              <a:t> the </a:t>
            </a:r>
            <a:r>
              <a:rPr lang="pl-PL" dirty="0" err="1"/>
              <a:t>legal</a:t>
            </a:r>
            <a:r>
              <a:rPr lang="pl-PL" dirty="0"/>
              <a:t> </a:t>
            </a:r>
            <a:r>
              <a:rPr lang="pl-PL" dirty="0" err="1"/>
              <a:t>regulations</a:t>
            </a:r>
            <a:r>
              <a:rPr lang="pl-PL" dirty="0"/>
              <a:t> </a:t>
            </a:r>
            <a:r>
              <a:rPr lang="pl-PL" dirty="0" err="1"/>
              <a:t>protecting</a:t>
            </a:r>
            <a:r>
              <a:rPr lang="pl-PL" dirty="0"/>
              <a:t> </a:t>
            </a:r>
            <a:r>
              <a:rPr lang="pl-PL" dirty="0" err="1"/>
              <a:t>students</a:t>
            </a:r>
            <a:r>
              <a:rPr lang="pl-PL" dirty="0"/>
              <a:t> </a:t>
            </a:r>
            <a:r>
              <a:rPr lang="pl-PL" dirty="0" err="1"/>
              <a:t>against</a:t>
            </a:r>
            <a:r>
              <a:rPr lang="pl-PL" dirty="0"/>
              <a:t> </a:t>
            </a:r>
            <a:r>
              <a:rPr lang="pl-PL" dirty="0" err="1"/>
              <a:t>these</a:t>
            </a:r>
            <a:r>
              <a:rPr lang="pl-PL" dirty="0"/>
              <a:t> </a:t>
            </a:r>
            <a:r>
              <a:rPr lang="pl-PL" dirty="0" err="1"/>
              <a:t>phenomena</a:t>
            </a:r>
            <a:r>
              <a:rPr lang="pl-PL" dirty="0"/>
              <a:t>. It </a:t>
            </a:r>
            <a:r>
              <a:rPr lang="pl-PL" dirty="0" err="1"/>
              <a:t>also</a:t>
            </a:r>
            <a:r>
              <a:rPr lang="pl-PL" dirty="0"/>
              <a:t> </a:t>
            </a:r>
            <a:r>
              <a:rPr lang="pl-PL" dirty="0" err="1"/>
              <a:t>requires</a:t>
            </a:r>
            <a:r>
              <a:rPr lang="pl-PL" dirty="0"/>
              <a:t> the </a:t>
            </a:r>
            <a:r>
              <a:rPr lang="pl-PL" dirty="0" err="1"/>
              <a:t>entire</a:t>
            </a:r>
            <a:r>
              <a:rPr lang="pl-PL" dirty="0"/>
              <a:t> </a:t>
            </a:r>
            <a:r>
              <a:rPr lang="pl-PL" dirty="0" err="1"/>
              <a:t>school</a:t>
            </a:r>
            <a:r>
              <a:rPr lang="pl-PL" dirty="0"/>
              <a:t> </a:t>
            </a:r>
            <a:r>
              <a:rPr lang="pl-PL" dirty="0" err="1"/>
              <a:t>community</a:t>
            </a:r>
            <a:r>
              <a:rPr lang="pl-PL" dirty="0"/>
              <a:t> to </a:t>
            </a:r>
            <a:r>
              <a:rPr lang="pl-PL" dirty="0" err="1"/>
              <a:t>take</a:t>
            </a:r>
            <a:r>
              <a:rPr lang="pl-PL" dirty="0"/>
              <a:t> </a:t>
            </a:r>
            <a:r>
              <a:rPr lang="pl-PL" dirty="0" err="1"/>
              <a:t>decisive</a:t>
            </a:r>
            <a:r>
              <a:rPr lang="pl-PL" dirty="0"/>
              <a:t> and </a:t>
            </a:r>
            <a:r>
              <a:rPr lang="pl-PL" dirty="0" err="1"/>
              <a:t>consistent</a:t>
            </a:r>
            <a:r>
              <a:rPr lang="pl-PL" dirty="0"/>
              <a:t> </a:t>
            </a:r>
            <a:r>
              <a:rPr lang="pl-PL" dirty="0" err="1"/>
              <a:t>actions</a:t>
            </a:r>
            <a:r>
              <a:rPr lang="pl-PL" dirty="0"/>
              <a:t> </a:t>
            </a:r>
            <a:r>
              <a:rPr lang="pl-PL" dirty="0" err="1"/>
              <a:t>at</a:t>
            </a:r>
            <a:r>
              <a:rPr lang="pl-PL" dirty="0"/>
              <a:t> the system </a:t>
            </a:r>
            <a:r>
              <a:rPr lang="pl-PL" dirty="0" err="1"/>
              <a:t>level</a:t>
            </a:r>
            <a:r>
              <a:rPr lang="pl-PL" dirty="0"/>
              <a:t>, </a:t>
            </a:r>
            <a:r>
              <a:rPr lang="pl-PL" dirty="0" err="1"/>
              <a:t>which</a:t>
            </a:r>
            <a:r>
              <a:rPr lang="pl-PL" dirty="0"/>
              <a:t> </a:t>
            </a:r>
            <a:r>
              <a:rPr lang="pl-PL" dirty="0" err="1"/>
              <a:t>will</a:t>
            </a:r>
            <a:r>
              <a:rPr lang="pl-PL" dirty="0"/>
              <a:t> be </a:t>
            </a:r>
            <a:r>
              <a:rPr lang="pl-PL" dirty="0" err="1"/>
              <a:t>supported</a:t>
            </a:r>
            <a:r>
              <a:rPr lang="pl-PL" dirty="0"/>
              <a:t> by a </a:t>
            </a:r>
            <a:r>
              <a:rPr lang="pl-PL" dirty="0" err="1"/>
              <a:t>coherent</a:t>
            </a:r>
            <a:r>
              <a:rPr lang="pl-PL" dirty="0"/>
              <a:t> and </a:t>
            </a:r>
            <a:r>
              <a:rPr lang="pl-PL" dirty="0" err="1"/>
              <a:t>tight</a:t>
            </a:r>
            <a:r>
              <a:rPr lang="pl-PL" dirty="0"/>
              <a:t> program of </a:t>
            </a:r>
            <a:r>
              <a:rPr lang="pl-PL" dirty="0" err="1"/>
              <a:t>counteracting</a:t>
            </a:r>
            <a:r>
              <a:rPr lang="pl-PL" dirty="0"/>
              <a:t> and </a:t>
            </a:r>
            <a:r>
              <a:rPr lang="pl-PL" dirty="0" err="1"/>
              <a:t>responding</a:t>
            </a:r>
            <a:r>
              <a:rPr lang="pl-PL" dirty="0"/>
              <a:t> to </a:t>
            </a:r>
            <a:r>
              <a:rPr lang="pl-PL" dirty="0" err="1"/>
              <a:t>all</a:t>
            </a:r>
            <a:r>
              <a:rPr lang="pl-PL" dirty="0"/>
              <a:t> </a:t>
            </a:r>
            <a:r>
              <a:rPr lang="pl-PL" dirty="0" err="1"/>
              <a:t>forms</a:t>
            </a:r>
            <a:r>
              <a:rPr lang="pl-PL" dirty="0"/>
              <a:t> of </a:t>
            </a:r>
            <a:r>
              <a:rPr lang="pl-PL" dirty="0" err="1"/>
              <a:t>aggression</a:t>
            </a:r>
            <a:r>
              <a:rPr lang="pl-PL" dirty="0"/>
              <a:t>, </a:t>
            </a:r>
            <a:r>
              <a:rPr lang="pl-PL" dirty="0" err="1"/>
              <a:t>violence</a:t>
            </a:r>
            <a:r>
              <a:rPr lang="pl-PL" dirty="0"/>
              <a:t>, </a:t>
            </a:r>
            <a:r>
              <a:rPr lang="pl-PL" dirty="0" err="1"/>
              <a:t>exclusion</a:t>
            </a:r>
            <a:r>
              <a:rPr lang="pl-PL" dirty="0"/>
              <a:t> and </a:t>
            </a:r>
            <a:r>
              <a:rPr lang="pl-PL" dirty="0" err="1"/>
              <a:t>discrimination</a:t>
            </a:r>
            <a:r>
              <a:rPr lang="pl-PL" dirty="0"/>
              <a:t>. The Human </a:t>
            </a:r>
            <a:r>
              <a:rPr lang="pl-PL" dirty="0" err="1"/>
              <a:t>Rights</a:t>
            </a:r>
            <a:r>
              <a:rPr lang="pl-PL" dirty="0"/>
              <a:t> </a:t>
            </a:r>
            <a:r>
              <a:rPr lang="pl-PL" dirty="0" err="1"/>
              <a:t>Friendly</a:t>
            </a:r>
            <a:r>
              <a:rPr lang="pl-PL" dirty="0"/>
              <a:t> School. How to </a:t>
            </a:r>
            <a:r>
              <a:rPr lang="pl-PL" dirty="0" err="1"/>
              <a:t>counteract</a:t>
            </a:r>
            <a:r>
              <a:rPr lang="pl-PL" dirty="0"/>
              <a:t> </a:t>
            </a:r>
            <a:r>
              <a:rPr lang="pl-PL" dirty="0" err="1"/>
              <a:t>exclusion</a:t>
            </a:r>
            <a:r>
              <a:rPr lang="pl-PL" dirty="0"/>
              <a:t> and </a:t>
            </a:r>
            <a:r>
              <a:rPr lang="pl-PL" dirty="0" err="1"/>
              <a:t>violence</a:t>
            </a:r>
            <a:r>
              <a:rPr lang="pl-PL" dirty="0"/>
              <a:t> </a:t>
            </a:r>
            <a:r>
              <a:rPr lang="pl-PL" dirty="0" err="1"/>
              <a:t>at</a:t>
            </a:r>
            <a:r>
              <a:rPr lang="pl-PL" dirty="0"/>
              <a:t> </a:t>
            </a:r>
            <a:r>
              <a:rPr lang="pl-PL" dirty="0" err="1"/>
              <a:t>school</a:t>
            </a:r>
            <a:r>
              <a:rPr lang="pl-PL" dirty="0"/>
              <a:t>? " </a:t>
            </a:r>
            <a:r>
              <a:rPr lang="pl-PL" dirty="0" err="1"/>
              <a:t>is</a:t>
            </a:r>
            <a:r>
              <a:rPr lang="pl-PL" dirty="0"/>
              <a:t> the </a:t>
            </a:r>
            <a:r>
              <a:rPr lang="pl-PL" dirty="0" err="1"/>
              <a:t>answer</a:t>
            </a:r>
            <a:r>
              <a:rPr lang="pl-PL" dirty="0"/>
              <a:t> for </a:t>
            </a:r>
            <a:r>
              <a:rPr lang="pl-PL" dirty="0" err="1"/>
              <a:t>these</a:t>
            </a:r>
            <a:r>
              <a:rPr lang="pl-PL" dirty="0"/>
              <a:t> </a:t>
            </a:r>
            <a:r>
              <a:rPr lang="pl-PL" dirty="0" err="1"/>
              <a:t>needs</a:t>
            </a:r>
            <a:r>
              <a:rPr lang="pl-PL" dirty="0"/>
              <a:t>.</a:t>
            </a:r>
          </a:p>
          <a:p>
            <a:pPr marL="0" lvl="0" indent="0" algn="l" rtl="0">
              <a:spcBef>
                <a:spcPts val="0"/>
              </a:spcBef>
              <a:spcAft>
                <a:spcPts val="0"/>
              </a:spcAft>
              <a:buNone/>
            </a:pPr>
            <a:endParaRPr lang="pl-PL" dirty="0"/>
          </a:p>
          <a:p>
            <a:pPr marL="0" lvl="0" indent="0" algn="l" rtl="0">
              <a:spcBef>
                <a:spcPts val="0"/>
              </a:spcBef>
              <a:spcAft>
                <a:spcPts val="0"/>
              </a:spcAft>
              <a:buNone/>
            </a:pPr>
            <a:r>
              <a:rPr lang="pl-PL" dirty="0"/>
              <a:t>The pilot of the program </a:t>
            </a:r>
            <a:r>
              <a:rPr lang="pl-PL" dirty="0" err="1"/>
              <a:t>began</a:t>
            </a:r>
            <a:r>
              <a:rPr lang="pl-PL" dirty="0"/>
              <a:t> in </a:t>
            </a:r>
            <a:r>
              <a:rPr lang="pl-PL" dirty="0" err="1"/>
              <a:t>primary</a:t>
            </a:r>
            <a:r>
              <a:rPr lang="pl-PL" dirty="0"/>
              <a:t> </a:t>
            </a:r>
            <a:r>
              <a:rPr lang="pl-PL" dirty="0" err="1"/>
              <a:t>schools</a:t>
            </a:r>
            <a:r>
              <a:rPr lang="pl-PL" dirty="0"/>
              <a:t> in the </a:t>
            </a:r>
            <a:r>
              <a:rPr lang="pl-PL" dirty="0" err="1"/>
              <a:t>Warsaw</a:t>
            </a:r>
            <a:r>
              <a:rPr lang="pl-PL" dirty="0"/>
              <a:t>-Ochota </a:t>
            </a:r>
            <a:r>
              <a:rPr lang="pl-PL" dirty="0" err="1"/>
              <a:t>district</a:t>
            </a:r>
            <a:r>
              <a:rPr lang="pl-PL" dirty="0"/>
              <a:t> in 2018 and </a:t>
            </a:r>
            <a:r>
              <a:rPr lang="pl-PL" dirty="0" err="1"/>
              <a:t>ended</a:t>
            </a:r>
            <a:r>
              <a:rPr lang="pl-PL" dirty="0"/>
              <a:t> in 2019. In 2019, the </a:t>
            </a:r>
            <a:r>
              <a:rPr lang="pl-PL" dirty="0" err="1"/>
              <a:t>President</a:t>
            </a:r>
            <a:r>
              <a:rPr lang="pl-PL" dirty="0"/>
              <a:t> of </a:t>
            </a:r>
            <a:r>
              <a:rPr lang="pl-PL" dirty="0" err="1"/>
              <a:t>Warsaw</a:t>
            </a:r>
            <a:r>
              <a:rPr lang="pl-PL" dirty="0"/>
              <a:t> </a:t>
            </a:r>
            <a:r>
              <a:rPr lang="pl-PL" dirty="0" err="1"/>
              <a:t>decided</a:t>
            </a:r>
            <a:r>
              <a:rPr lang="pl-PL" dirty="0"/>
              <a:t> to </a:t>
            </a:r>
            <a:r>
              <a:rPr lang="pl-PL" dirty="0" err="1"/>
              <a:t>implement</a:t>
            </a:r>
            <a:r>
              <a:rPr lang="pl-PL" dirty="0"/>
              <a:t> the program </a:t>
            </a:r>
            <a:r>
              <a:rPr lang="pl-PL" dirty="0" err="1"/>
              <a:t>systemically</a:t>
            </a:r>
            <a:r>
              <a:rPr lang="pl-PL" dirty="0"/>
              <a:t> </a:t>
            </a:r>
            <a:r>
              <a:rPr lang="pl-PL" dirty="0" err="1"/>
              <a:t>also</a:t>
            </a:r>
            <a:r>
              <a:rPr lang="pl-PL" dirty="0"/>
              <a:t> in </a:t>
            </a:r>
            <a:r>
              <a:rPr lang="pl-PL" dirty="0" err="1"/>
              <a:t>other</a:t>
            </a:r>
            <a:r>
              <a:rPr lang="pl-PL" dirty="0"/>
              <a:t> </a:t>
            </a:r>
            <a:r>
              <a:rPr lang="pl-PL" dirty="0" err="1"/>
              <a:t>districts</a:t>
            </a:r>
            <a:r>
              <a:rPr lang="pl-PL" dirty="0"/>
              <a:t>. By 2024, </a:t>
            </a:r>
            <a:r>
              <a:rPr lang="pl-PL" dirty="0" err="1"/>
              <a:t>all</a:t>
            </a:r>
            <a:r>
              <a:rPr lang="pl-PL" dirty="0"/>
              <a:t> </a:t>
            </a:r>
            <a:r>
              <a:rPr lang="pl-PL" dirty="0" err="1"/>
              <a:t>primary</a:t>
            </a:r>
            <a:r>
              <a:rPr lang="pl-PL" dirty="0"/>
              <a:t> </a:t>
            </a:r>
            <a:r>
              <a:rPr lang="pl-PL" dirty="0" err="1"/>
              <a:t>schools</a:t>
            </a:r>
            <a:r>
              <a:rPr lang="pl-PL" dirty="0"/>
              <a:t> in </a:t>
            </a:r>
            <a:r>
              <a:rPr lang="pl-PL" dirty="0" err="1"/>
              <a:t>Warsaw</a:t>
            </a:r>
            <a:r>
              <a:rPr lang="pl-PL" dirty="0"/>
              <a:t> </a:t>
            </a:r>
            <a:r>
              <a:rPr lang="pl-PL" dirty="0" err="1"/>
              <a:t>will</a:t>
            </a:r>
            <a:r>
              <a:rPr lang="pl-PL" dirty="0"/>
              <a:t> </a:t>
            </a:r>
            <a:r>
              <a:rPr lang="pl-PL" dirty="0" err="1"/>
              <a:t>participate</a:t>
            </a:r>
            <a:r>
              <a:rPr lang="pl-PL" dirty="0"/>
              <a:t> in the program </a:t>
            </a:r>
            <a:r>
              <a:rPr lang="pl-PL" dirty="0" err="1"/>
              <a:t>activities</a:t>
            </a:r>
            <a:r>
              <a:rPr lang="pl-PL" dirty="0"/>
              <a:t>.</a:t>
            </a:r>
          </a:p>
          <a:p>
            <a:pPr marL="0" lvl="0" indent="0" algn="l" rtl="0">
              <a:spcBef>
                <a:spcPts val="0"/>
              </a:spcBef>
              <a:spcAft>
                <a:spcPts val="0"/>
              </a:spcAft>
              <a:buNone/>
            </a:pPr>
            <a:endParaRPr lang="pl-PL" dirty="0"/>
          </a:p>
          <a:p>
            <a:pPr marL="0" lvl="0" indent="0" algn="l" rtl="0">
              <a:spcBef>
                <a:spcPts val="0"/>
              </a:spcBef>
              <a:spcAft>
                <a:spcPts val="0"/>
              </a:spcAft>
              <a:buNone/>
            </a:pPr>
            <a:r>
              <a:rPr lang="pl-PL" dirty="0"/>
              <a:t>The immediate </a:t>
            </a:r>
            <a:r>
              <a:rPr lang="pl-PL" dirty="0" err="1"/>
              <a:t>goals</a:t>
            </a:r>
            <a:r>
              <a:rPr lang="pl-PL" dirty="0"/>
              <a:t> of the program </a:t>
            </a:r>
            <a:r>
              <a:rPr lang="pl-PL" dirty="0" err="1"/>
              <a:t>include</a:t>
            </a:r>
            <a:r>
              <a:rPr lang="pl-PL" dirty="0"/>
              <a:t>: 1) </a:t>
            </a:r>
            <a:r>
              <a:rPr lang="pl-PL" dirty="0" err="1"/>
              <a:t>increasing</a:t>
            </a:r>
            <a:r>
              <a:rPr lang="pl-PL" dirty="0"/>
              <a:t> the </a:t>
            </a:r>
            <a:r>
              <a:rPr lang="pl-PL" dirty="0" err="1"/>
              <a:t>knowledge</a:t>
            </a:r>
            <a:r>
              <a:rPr lang="pl-PL" dirty="0"/>
              <a:t> of </a:t>
            </a:r>
            <a:r>
              <a:rPr lang="pl-PL" dirty="0" err="1"/>
              <a:t>teachers</a:t>
            </a:r>
            <a:r>
              <a:rPr lang="pl-PL" dirty="0"/>
              <a:t> and </a:t>
            </a:r>
            <a:r>
              <a:rPr lang="pl-PL" dirty="0" err="1"/>
              <a:t>students</a:t>
            </a:r>
            <a:r>
              <a:rPr lang="pl-PL" dirty="0"/>
              <a:t> in the field of </a:t>
            </a:r>
            <a:r>
              <a:rPr lang="pl-PL" dirty="0" err="1"/>
              <a:t>human</a:t>
            </a:r>
            <a:r>
              <a:rPr lang="pl-PL" dirty="0"/>
              <a:t> </a:t>
            </a:r>
            <a:r>
              <a:rPr lang="pl-PL" dirty="0" err="1"/>
              <a:t>rights</a:t>
            </a:r>
            <a:r>
              <a:rPr lang="pl-PL" dirty="0"/>
              <a:t>; 2) developing </a:t>
            </a:r>
            <a:r>
              <a:rPr lang="pl-PL" dirty="0" err="1"/>
              <a:t>active</a:t>
            </a:r>
            <a:r>
              <a:rPr lang="pl-PL" dirty="0"/>
              <a:t> </a:t>
            </a:r>
            <a:r>
              <a:rPr lang="pl-PL" dirty="0" err="1"/>
              <a:t>attitudes</a:t>
            </a:r>
            <a:r>
              <a:rPr lang="pl-PL" dirty="0"/>
              <a:t> and developing the </a:t>
            </a:r>
            <a:r>
              <a:rPr lang="pl-PL" dirty="0" err="1"/>
              <a:t>ability</a:t>
            </a:r>
            <a:r>
              <a:rPr lang="pl-PL" dirty="0"/>
              <a:t> to </a:t>
            </a:r>
            <a:r>
              <a:rPr lang="pl-PL" dirty="0" err="1"/>
              <a:t>properly</a:t>
            </a:r>
            <a:r>
              <a:rPr lang="pl-PL" dirty="0"/>
              <a:t> </a:t>
            </a:r>
            <a:r>
              <a:rPr lang="pl-PL" dirty="0" err="1"/>
              <a:t>identify</a:t>
            </a:r>
            <a:r>
              <a:rPr lang="pl-PL" dirty="0"/>
              <a:t>, </a:t>
            </a:r>
            <a:r>
              <a:rPr lang="pl-PL" dirty="0" err="1"/>
              <a:t>react</a:t>
            </a:r>
            <a:r>
              <a:rPr lang="pl-PL" dirty="0"/>
              <a:t> and </a:t>
            </a:r>
            <a:r>
              <a:rPr lang="pl-PL" dirty="0" err="1"/>
              <a:t>counteract</a:t>
            </a:r>
            <a:r>
              <a:rPr lang="pl-PL" dirty="0"/>
              <a:t> the </a:t>
            </a:r>
            <a:r>
              <a:rPr lang="pl-PL" dirty="0" err="1"/>
              <a:t>manifestations</a:t>
            </a:r>
            <a:r>
              <a:rPr lang="pl-PL" dirty="0"/>
              <a:t> of </a:t>
            </a:r>
            <a:r>
              <a:rPr lang="pl-PL" dirty="0" err="1"/>
              <a:t>exclusion</a:t>
            </a:r>
            <a:r>
              <a:rPr lang="pl-PL" dirty="0"/>
              <a:t> and </a:t>
            </a:r>
            <a:r>
              <a:rPr lang="pl-PL" dirty="0" err="1"/>
              <a:t>violence</a:t>
            </a:r>
            <a:r>
              <a:rPr lang="pl-PL" dirty="0"/>
              <a:t> </a:t>
            </a:r>
            <a:r>
              <a:rPr lang="pl-PL" dirty="0" err="1"/>
              <a:t>among</a:t>
            </a:r>
            <a:r>
              <a:rPr lang="pl-PL" dirty="0"/>
              <a:t> </a:t>
            </a:r>
            <a:r>
              <a:rPr lang="pl-PL" dirty="0" err="1"/>
              <a:t>teaching</a:t>
            </a:r>
            <a:r>
              <a:rPr lang="pl-PL" dirty="0"/>
              <a:t> </a:t>
            </a:r>
            <a:r>
              <a:rPr lang="pl-PL" dirty="0" err="1"/>
              <a:t>staff</a:t>
            </a:r>
            <a:r>
              <a:rPr lang="pl-PL" dirty="0"/>
              <a:t> and </a:t>
            </a:r>
            <a:r>
              <a:rPr lang="pl-PL" dirty="0" err="1"/>
              <a:t>students</a:t>
            </a:r>
            <a:r>
              <a:rPr lang="pl-PL" dirty="0"/>
              <a:t>; 3) </a:t>
            </a:r>
            <a:r>
              <a:rPr lang="pl-PL" dirty="0" err="1"/>
              <a:t>increasing</a:t>
            </a:r>
            <a:r>
              <a:rPr lang="pl-PL" dirty="0"/>
              <a:t> </a:t>
            </a:r>
            <a:r>
              <a:rPr lang="pl-PL" dirty="0" err="1"/>
              <a:t>communication</a:t>
            </a:r>
            <a:r>
              <a:rPr lang="pl-PL" dirty="0"/>
              <a:t> </a:t>
            </a:r>
            <a:r>
              <a:rPr lang="pl-PL" dirty="0" err="1"/>
              <a:t>skills</a:t>
            </a:r>
            <a:r>
              <a:rPr lang="pl-PL" dirty="0"/>
              <a:t> and the </a:t>
            </a:r>
            <a:r>
              <a:rPr lang="pl-PL" dirty="0" err="1"/>
              <a:t>ability</a:t>
            </a:r>
            <a:r>
              <a:rPr lang="pl-PL" dirty="0"/>
              <a:t> to </a:t>
            </a:r>
            <a:r>
              <a:rPr lang="pl-PL" dirty="0" err="1"/>
              <a:t>constructively</a:t>
            </a:r>
            <a:r>
              <a:rPr lang="pl-PL" dirty="0"/>
              <a:t> </a:t>
            </a:r>
            <a:r>
              <a:rPr lang="pl-PL" dirty="0" err="1"/>
              <a:t>resolve</a:t>
            </a:r>
            <a:r>
              <a:rPr lang="pl-PL" dirty="0"/>
              <a:t> </a:t>
            </a:r>
            <a:r>
              <a:rPr lang="pl-PL" dirty="0" err="1"/>
              <a:t>conflict</a:t>
            </a:r>
            <a:r>
              <a:rPr lang="pl-PL" dirty="0"/>
              <a:t> </a:t>
            </a:r>
            <a:r>
              <a:rPr lang="pl-PL" dirty="0" err="1"/>
              <a:t>situations</a:t>
            </a:r>
            <a:r>
              <a:rPr lang="pl-PL" dirty="0"/>
              <a:t>; 4) </a:t>
            </a:r>
            <a:r>
              <a:rPr lang="pl-PL" dirty="0" err="1"/>
              <a:t>increasing</a:t>
            </a:r>
            <a:r>
              <a:rPr lang="pl-PL" dirty="0"/>
              <a:t> the </a:t>
            </a:r>
            <a:r>
              <a:rPr lang="pl-PL" dirty="0" err="1"/>
              <a:t>motivation</a:t>
            </a:r>
            <a:r>
              <a:rPr lang="pl-PL" dirty="0"/>
              <a:t> to </a:t>
            </a:r>
            <a:r>
              <a:rPr lang="pl-PL" dirty="0" err="1"/>
              <a:t>react</a:t>
            </a:r>
            <a:r>
              <a:rPr lang="pl-PL" dirty="0"/>
              <a:t> in </a:t>
            </a:r>
            <a:r>
              <a:rPr lang="pl-PL" dirty="0" err="1"/>
              <a:t>situations</a:t>
            </a:r>
            <a:r>
              <a:rPr lang="pl-PL" dirty="0"/>
              <a:t> </a:t>
            </a:r>
            <a:r>
              <a:rPr lang="pl-PL" dirty="0" err="1"/>
              <a:t>where</a:t>
            </a:r>
            <a:r>
              <a:rPr lang="pl-PL" dirty="0"/>
              <a:t> one </a:t>
            </a:r>
            <a:r>
              <a:rPr lang="pl-PL" dirty="0" err="1"/>
              <a:t>is</a:t>
            </a:r>
            <a:r>
              <a:rPr lang="pl-PL" dirty="0"/>
              <a:t> a </a:t>
            </a:r>
            <a:r>
              <a:rPr lang="pl-PL" dirty="0" err="1"/>
              <a:t>witness</a:t>
            </a:r>
            <a:r>
              <a:rPr lang="pl-PL" dirty="0"/>
              <a:t> of </a:t>
            </a:r>
            <a:r>
              <a:rPr lang="pl-PL" dirty="0" err="1"/>
              <a:t>exclusion</a:t>
            </a:r>
            <a:r>
              <a:rPr lang="pl-PL" dirty="0"/>
              <a:t> and </a:t>
            </a:r>
            <a:r>
              <a:rPr lang="pl-PL" dirty="0" err="1"/>
              <a:t>violence</a:t>
            </a:r>
            <a:r>
              <a:rPr lang="pl-PL" dirty="0"/>
              <a:t>; 5) </a:t>
            </a:r>
            <a:r>
              <a:rPr lang="pl-PL" dirty="0" err="1"/>
              <a:t>preparation</a:t>
            </a:r>
            <a:r>
              <a:rPr lang="pl-PL" dirty="0"/>
              <a:t> of the </a:t>
            </a:r>
            <a:r>
              <a:rPr lang="pl-PL" dirty="0" err="1"/>
              <a:t>teaching</a:t>
            </a:r>
            <a:r>
              <a:rPr lang="pl-PL" dirty="0"/>
              <a:t> </a:t>
            </a:r>
            <a:r>
              <a:rPr lang="pl-PL" dirty="0" err="1"/>
              <a:t>staff</a:t>
            </a:r>
            <a:r>
              <a:rPr lang="pl-PL" dirty="0"/>
              <a:t> to </a:t>
            </a:r>
            <a:r>
              <a:rPr lang="pl-PL" dirty="0" err="1"/>
              <a:t>implement</a:t>
            </a:r>
            <a:r>
              <a:rPr lang="pl-PL" dirty="0"/>
              <a:t> </a:t>
            </a:r>
            <a:r>
              <a:rPr lang="pl-PL" dirty="0" err="1"/>
              <a:t>school</a:t>
            </a:r>
            <a:r>
              <a:rPr lang="pl-PL" dirty="0"/>
              <a:t> </a:t>
            </a:r>
            <a:r>
              <a:rPr lang="pl-PL" dirty="0" err="1"/>
              <a:t>educational</a:t>
            </a:r>
            <a:r>
              <a:rPr lang="pl-PL" dirty="0"/>
              <a:t> </a:t>
            </a:r>
            <a:r>
              <a:rPr lang="pl-PL" dirty="0" err="1"/>
              <a:t>projects</a:t>
            </a:r>
            <a:r>
              <a:rPr lang="pl-PL" dirty="0"/>
              <a:t> in the field of </a:t>
            </a:r>
            <a:r>
              <a:rPr lang="pl-PL" dirty="0" err="1"/>
              <a:t>counteracting</a:t>
            </a:r>
            <a:r>
              <a:rPr lang="pl-PL" dirty="0"/>
              <a:t> </a:t>
            </a:r>
            <a:r>
              <a:rPr lang="pl-PL" dirty="0" err="1"/>
              <a:t>exclusion</a:t>
            </a:r>
            <a:r>
              <a:rPr lang="pl-PL" dirty="0"/>
              <a:t> and </a:t>
            </a:r>
            <a:r>
              <a:rPr lang="pl-PL" dirty="0" err="1"/>
              <a:t>violence</a:t>
            </a:r>
            <a:r>
              <a:rPr lang="pl-PL" dirty="0"/>
              <a:t>, </a:t>
            </a:r>
            <a:r>
              <a:rPr lang="pl-PL" dirty="0" err="1"/>
              <a:t>including</a:t>
            </a:r>
            <a:r>
              <a:rPr lang="pl-PL" dirty="0"/>
              <a:t> and </a:t>
            </a:r>
            <a:r>
              <a:rPr lang="pl-PL" dirty="0" err="1"/>
              <a:t>involving</a:t>
            </a:r>
            <a:r>
              <a:rPr lang="pl-PL" dirty="0"/>
              <a:t> the </a:t>
            </a:r>
            <a:r>
              <a:rPr lang="pl-PL" dirty="0" err="1"/>
              <a:t>school</a:t>
            </a:r>
            <a:r>
              <a:rPr lang="pl-PL" dirty="0"/>
              <a:t> and </a:t>
            </a:r>
            <a:r>
              <a:rPr lang="pl-PL" dirty="0" err="1"/>
              <a:t>local</a:t>
            </a:r>
            <a:r>
              <a:rPr lang="pl-PL" dirty="0"/>
              <a:t> </a:t>
            </a:r>
            <a:r>
              <a:rPr lang="pl-PL" dirty="0" err="1"/>
              <a:t>community</a:t>
            </a:r>
            <a:r>
              <a:rPr lang="pl-PL" dirty="0"/>
              <a:t>; 6) </a:t>
            </a:r>
            <a:r>
              <a:rPr lang="pl-PL" dirty="0" err="1"/>
              <a:t>supporting</a:t>
            </a:r>
            <a:r>
              <a:rPr lang="pl-PL" dirty="0"/>
              <a:t> the </a:t>
            </a:r>
            <a:r>
              <a:rPr lang="pl-PL" dirty="0" err="1"/>
              <a:t>teaching</a:t>
            </a:r>
            <a:r>
              <a:rPr lang="pl-PL" dirty="0"/>
              <a:t> </a:t>
            </a:r>
            <a:r>
              <a:rPr lang="pl-PL" dirty="0" err="1"/>
              <a:t>staff</a:t>
            </a:r>
            <a:r>
              <a:rPr lang="pl-PL" dirty="0"/>
              <a:t> and the student </a:t>
            </a:r>
            <a:r>
              <a:rPr lang="pl-PL" dirty="0" err="1"/>
              <a:t>community</a:t>
            </a:r>
            <a:r>
              <a:rPr lang="pl-PL" dirty="0"/>
              <a:t> in </a:t>
            </a:r>
            <a:r>
              <a:rPr lang="pl-PL" dirty="0" err="1"/>
              <a:t>designing</a:t>
            </a:r>
            <a:r>
              <a:rPr lang="pl-PL" dirty="0"/>
              <a:t>, </a:t>
            </a:r>
            <a:r>
              <a:rPr lang="pl-PL" dirty="0" err="1"/>
              <a:t>building</a:t>
            </a:r>
            <a:r>
              <a:rPr lang="pl-PL" dirty="0"/>
              <a:t> and </a:t>
            </a:r>
            <a:r>
              <a:rPr lang="pl-PL" dirty="0" err="1"/>
              <a:t>implementing</a:t>
            </a:r>
            <a:r>
              <a:rPr lang="pl-PL" dirty="0"/>
              <a:t> </a:t>
            </a:r>
            <a:r>
              <a:rPr lang="pl-PL" dirty="0" err="1"/>
              <a:t>systemic</a:t>
            </a:r>
            <a:r>
              <a:rPr lang="pl-PL" dirty="0"/>
              <a:t> </a:t>
            </a:r>
            <a:r>
              <a:rPr lang="pl-PL" dirty="0" err="1"/>
              <a:t>solutions</a:t>
            </a:r>
            <a:r>
              <a:rPr lang="pl-PL" dirty="0"/>
              <a:t> </a:t>
            </a:r>
            <a:r>
              <a:rPr lang="pl-PL" dirty="0" err="1"/>
              <a:t>related</a:t>
            </a:r>
            <a:r>
              <a:rPr lang="pl-PL" dirty="0"/>
              <a:t> to </a:t>
            </a:r>
            <a:r>
              <a:rPr lang="pl-PL" dirty="0" err="1"/>
              <a:t>counteracting</a:t>
            </a:r>
            <a:r>
              <a:rPr lang="pl-PL" dirty="0"/>
              <a:t> </a:t>
            </a:r>
            <a:r>
              <a:rPr lang="pl-PL" dirty="0" err="1"/>
              <a:t>exclusion</a:t>
            </a:r>
            <a:r>
              <a:rPr lang="pl-PL" dirty="0"/>
              <a:t> and </a:t>
            </a:r>
            <a:r>
              <a:rPr lang="pl-PL" dirty="0" err="1"/>
              <a:t>violence</a:t>
            </a:r>
            <a:r>
              <a:rPr lang="pl-PL" dirty="0"/>
              <a:t> in </a:t>
            </a:r>
            <a:r>
              <a:rPr lang="pl-PL" dirty="0" err="1"/>
              <a:t>schools</a:t>
            </a:r>
            <a:r>
              <a:rPr lang="pl-PL" dirty="0"/>
              <a:t>; 7) </a:t>
            </a:r>
            <a:r>
              <a:rPr lang="pl-PL" dirty="0" err="1"/>
              <a:t>initiating</a:t>
            </a:r>
            <a:r>
              <a:rPr lang="pl-PL" dirty="0"/>
              <a:t> a network of </a:t>
            </a:r>
            <a:r>
              <a:rPr lang="pl-PL" dirty="0" err="1"/>
              <a:t>schools</a:t>
            </a:r>
            <a:r>
              <a:rPr lang="pl-PL" dirty="0"/>
              <a:t> / </a:t>
            </a:r>
            <a:r>
              <a:rPr lang="pl-PL" dirty="0" err="1"/>
              <a:t>institutions</a:t>
            </a:r>
            <a:r>
              <a:rPr lang="pl-PL" dirty="0"/>
              <a:t> </a:t>
            </a:r>
            <a:r>
              <a:rPr lang="pl-PL" dirty="0" err="1"/>
              <a:t>promoting</a:t>
            </a:r>
            <a:r>
              <a:rPr lang="pl-PL" dirty="0"/>
              <a:t> </a:t>
            </a:r>
            <a:r>
              <a:rPr lang="pl-PL" dirty="0" err="1"/>
              <a:t>activities</a:t>
            </a:r>
            <a:r>
              <a:rPr lang="pl-PL" dirty="0"/>
              <a:t> </a:t>
            </a:r>
            <a:r>
              <a:rPr lang="pl-PL" dirty="0" err="1"/>
              <a:t>related</a:t>
            </a:r>
            <a:r>
              <a:rPr lang="pl-PL" dirty="0"/>
              <a:t> to </a:t>
            </a:r>
            <a:r>
              <a:rPr lang="pl-PL" dirty="0" err="1"/>
              <a:t>diversity</a:t>
            </a:r>
            <a:r>
              <a:rPr lang="pl-PL" dirty="0"/>
              <a:t> management, </a:t>
            </a:r>
            <a:r>
              <a:rPr lang="pl-PL" dirty="0" err="1"/>
              <a:t>counteracting</a:t>
            </a:r>
            <a:r>
              <a:rPr lang="pl-PL" dirty="0"/>
              <a:t> </a:t>
            </a:r>
            <a:r>
              <a:rPr lang="pl-PL" dirty="0" err="1"/>
              <a:t>exclusion</a:t>
            </a:r>
            <a:r>
              <a:rPr lang="pl-PL" dirty="0"/>
              <a:t> and </a:t>
            </a:r>
            <a:r>
              <a:rPr lang="pl-PL" dirty="0" err="1"/>
              <a:t>violence</a:t>
            </a:r>
            <a:r>
              <a:rPr lang="pl-PL" dirty="0"/>
              <a:t>, and 8) </a:t>
            </a:r>
            <a:r>
              <a:rPr lang="pl-PL" dirty="0" err="1"/>
              <a:t>creating</a:t>
            </a:r>
            <a:r>
              <a:rPr lang="pl-PL" dirty="0"/>
              <a:t> </a:t>
            </a:r>
            <a:r>
              <a:rPr lang="pl-PL" dirty="0" err="1"/>
              <a:t>an</a:t>
            </a:r>
            <a:r>
              <a:rPr lang="pl-PL" dirty="0"/>
              <a:t> </a:t>
            </a:r>
            <a:r>
              <a:rPr lang="pl-PL" dirty="0" err="1"/>
              <a:t>educational</a:t>
            </a:r>
            <a:r>
              <a:rPr lang="pl-PL" dirty="0"/>
              <a:t> </a:t>
            </a:r>
            <a:r>
              <a:rPr lang="pl-PL" dirty="0" err="1"/>
              <a:t>space</a:t>
            </a:r>
            <a:r>
              <a:rPr lang="pl-PL" dirty="0"/>
              <a:t> </a:t>
            </a:r>
            <a:r>
              <a:rPr lang="pl-PL" dirty="0" err="1"/>
              <a:t>enabling</a:t>
            </a:r>
            <a:r>
              <a:rPr lang="pl-PL" dirty="0"/>
              <a:t> the exchange of </a:t>
            </a:r>
            <a:r>
              <a:rPr lang="pl-PL" dirty="0" err="1"/>
              <a:t>information</a:t>
            </a:r>
            <a:r>
              <a:rPr lang="pl-PL" dirty="0"/>
              <a:t> and </a:t>
            </a:r>
            <a:r>
              <a:rPr lang="pl-PL" dirty="0" err="1"/>
              <a:t>experiences</a:t>
            </a:r>
            <a:r>
              <a:rPr lang="pl-PL" dirty="0"/>
              <a:t> </a:t>
            </a:r>
            <a:r>
              <a:rPr lang="pl-PL" dirty="0" err="1"/>
              <a:t>related</a:t>
            </a:r>
            <a:r>
              <a:rPr lang="pl-PL" dirty="0"/>
              <a:t> to the </a:t>
            </a:r>
            <a:r>
              <a:rPr lang="pl-PL" dirty="0" err="1"/>
              <a:t>implementation</a:t>
            </a:r>
            <a:r>
              <a:rPr lang="pl-PL" dirty="0"/>
              <a:t> of </a:t>
            </a:r>
            <a:r>
              <a:rPr lang="pl-PL" dirty="0" err="1"/>
              <a:t>projects</a:t>
            </a:r>
            <a:r>
              <a:rPr lang="pl-PL" dirty="0"/>
              <a:t> on </a:t>
            </a:r>
            <a:r>
              <a:rPr lang="pl-PL" dirty="0" err="1"/>
              <a:t>counteracting</a:t>
            </a:r>
            <a:r>
              <a:rPr lang="pl-PL" dirty="0"/>
              <a:t> </a:t>
            </a:r>
            <a:r>
              <a:rPr lang="pl-PL" dirty="0" err="1"/>
              <a:t>exclusion</a:t>
            </a:r>
            <a:r>
              <a:rPr lang="pl-PL" dirty="0"/>
              <a:t> and </a:t>
            </a:r>
            <a:r>
              <a:rPr lang="pl-PL" dirty="0" err="1"/>
              <a:t>violence</a:t>
            </a:r>
            <a:r>
              <a:rPr lang="pl-PL" dirty="0"/>
              <a:t> in </a:t>
            </a:r>
            <a:r>
              <a:rPr lang="pl-PL" dirty="0" err="1"/>
              <a:t>schools</a:t>
            </a:r>
            <a:r>
              <a:rPr lang="pl-PL" dirty="0"/>
              <a:t> and the </a:t>
            </a:r>
            <a:r>
              <a:rPr lang="pl-PL" dirty="0" err="1"/>
              <a:t>promotion</a:t>
            </a:r>
            <a:r>
              <a:rPr lang="pl-PL" dirty="0"/>
              <a:t> of </a:t>
            </a:r>
            <a:r>
              <a:rPr lang="pl-PL" dirty="0" err="1"/>
              <a:t>good</a:t>
            </a:r>
            <a:r>
              <a:rPr lang="pl-PL" dirty="0"/>
              <a:t> </a:t>
            </a:r>
            <a:r>
              <a:rPr lang="pl-PL" dirty="0" err="1"/>
              <a:t>practices</a:t>
            </a:r>
            <a:r>
              <a:rPr lang="pl-PL" dirty="0"/>
              <a:t>.</a:t>
            </a:r>
          </a:p>
          <a:p>
            <a:pPr marL="0" lvl="0" indent="0" algn="l" rtl="0">
              <a:spcBef>
                <a:spcPts val="0"/>
              </a:spcBef>
              <a:spcAft>
                <a:spcPts val="0"/>
              </a:spcAft>
              <a:buNone/>
            </a:pPr>
            <a:endParaRPr lang="pl-PL" dirty="0"/>
          </a:p>
          <a:p>
            <a:pPr marL="0" lvl="0" indent="0" algn="l" rtl="0">
              <a:spcBef>
                <a:spcPts val="0"/>
              </a:spcBef>
              <a:spcAft>
                <a:spcPts val="0"/>
              </a:spcAft>
              <a:buNone/>
            </a:pPr>
            <a:r>
              <a:rPr lang="pl-PL" dirty="0" err="1"/>
              <a:t>Each</a:t>
            </a:r>
            <a:r>
              <a:rPr lang="pl-PL" dirty="0"/>
              <a:t> of the </a:t>
            </a:r>
            <a:r>
              <a:rPr lang="pl-PL" dirty="0" err="1"/>
              <a:t>participating</a:t>
            </a:r>
            <a:r>
              <a:rPr lang="pl-PL" dirty="0"/>
              <a:t> </a:t>
            </a:r>
            <a:r>
              <a:rPr lang="pl-PL" dirty="0" err="1"/>
              <a:t>schools</a:t>
            </a:r>
            <a:r>
              <a:rPr lang="pl-PL" dirty="0"/>
              <a:t> </a:t>
            </a:r>
            <a:r>
              <a:rPr lang="pl-PL" dirty="0" err="1"/>
              <a:t>hosts</a:t>
            </a:r>
            <a:r>
              <a:rPr lang="pl-PL" dirty="0"/>
              <a:t>: 1) </a:t>
            </a:r>
            <a:r>
              <a:rPr lang="pl-PL" dirty="0" err="1"/>
              <a:t>workshops</a:t>
            </a:r>
            <a:r>
              <a:rPr lang="pl-PL" dirty="0"/>
              <a:t> for </a:t>
            </a:r>
            <a:r>
              <a:rPr lang="pl-PL" dirty="0" err="1"/>
              <a:t>teachers</a:t>
            </a:r>
            <a:r>
              <a:rPr lang="pl-PL" dirty="0"/>
              <a:t>' </a:t>
            </a:r>
            <a:r>
              <a:rPr lang="pl-PL" dirty="0" err="1"/>
              <a:t>councils</a:t>
            </a:r>
            <a:r>
              <a:rPr lang="pl-PL" dirty="0"/>
              <a:t>; 2) </a:t>
            </a:r>
            <a:r>
              <a:rPr lang="pl-PL" dirty="0" err="1"/>
              <a:t>meetings</a:t>
            </a:r>
            <a:r>
              <a:rPr lang="pl-PL" dirty="0"/>
              <a:t> for </a:t>
            </a:r>
            <a:r>
              <a:rPr lang="pl-PL" dirty="0" err="1"/>
              <a:t>parents</a:t>
            </a:r>
            <a:r>
              <a:rPr lang="pl-PL" dirty="0"/>
              <a:t>; 3) </a:t>
            </a:r>
            <a:r>
              <a:rPr lang="pl-PL" dirty="0" err="1"/>
              <a:t>meetings</a:t>
            </a:r>
            <a:r>
              <a:rPr lang="pl-PL" dirty="0"/>
              <a:t> for non-</a:t>
            </a:r>
            <a:r>
              <a:rPr lang="pl-PL" dirty="0" err="1"/>
              <a:t>teaching</a:t>
            </a:r>
            <a:r>
              <a:rPr lang="pl-PL" dirty="0"/>
              <a:t> Staff, </a:t>
            </a:r>
            <a:r>
              <a:rPr lang="pl-PL" dirty="0" err="1"/>
              <a:t>including</a:t>
            </a:r>
            <a:r>
              <a:rPr lang="pl-PL" dirty="0"/>
              <a:t> </a:t>
            </a:r>
            <a:r>
              <a:rPr lang="pl-PL" dirty="0" err="1"/>
              <a:t>administration</a:t>
            </a:r>
            <a:r>
              <a:rPr lang="pl-PL" dirty="0"/>
              <a:t>, </a:t>
            </a:r>
            <a:r>
              <a:rPr lang="pl-PL" dirty="0" err="1"/>
              <a:t>janitors</a:t>
            </a:r>
            <a:r>
              <a:rPr lang="pl-PL" dirty="0"/>
              <a:t>, </a:t>
            </a:r>
            <a:r>
              <a:rPr lang="pl-PL" dirty="0" err="1"/>
              <a:t>janitors</a:t>
            </a:r>
            <a:r>
              <a:rPr lang="pl-PL" dirty="0"/>
              <a:t> and </a:t>
            </a:r>
            <a:r>
              <a:rPr lang="pl-PL" dirty="0" err="1"/>
              <a:t>kitchen</a:t>
            </a:r>
            <a:r>
              <a:rPr lang="pl-PL" dirty="0"/>
              <a:t> </a:t>
            </a:r>
            <a:r>
              <a:rPr lang="pl-PL" dirty="0" err="1"/>
              <a:t>staff</a:t>
            </a:r>
            <a:r>
              <a:rPr lang="pl-PL" dirty="0"/>
              <a:t>.</a:t>
            </a:r>
          </a:p>
          <a:p>
            <a:pPr marL="0" lvl="0" indent="0" algn="l" rtl="0">
              <a:spcBef>
                <a:spcPts val="0"/>
              </a:spcBef>
              <a:spcAft>
                <a:spcPts val="0"/>
              </a:spcAft>
              <a:buNone/>
            </a:pPr>
            <a:r>
              <a:rPr lang="pl-PL" dirty="0"/>
              <a:t>Using the </a:t>
            </a:r>
            <a:r>
              <a:rPr lang="pl-PL" dirty="0" err="1"/>
              <a:t>knowledge</a:t>
            </a:r>
            <a:r>
              <a:rPr lang="pl-PL" dirty="0"/>
              <a:t>, </a:t>
            </a:r>
            <a:r>
              <a:rPr lang="pl-PL" dirty="0" err="1"/>
              <a:t>tools</a:t>
            </a:r>
            <a:r>
              <a:rPr lang="pl-PL" dirty="0"/>
              <a:t> and </a:t>
            </a:r>
            <a:r>
              <a:rPr lang="pl-PL" dirty="0" err="1"/>
              <a:t>skills</a:t>
            </a:r>
            <a:r>
              <a:rPr lang="pl-PL" dirty="0"/>
              <a:t> </a:t>
            </a:r>
            <a:r>
              <a:rPr lang="pl-PL" dirty="0" err="1"/>
              <a:t>acquired</a:t>
            </a:r>
            <a:r>
              <a:rPr lang="pl-PL" dirty="0"/>
              <a:t> </a:t>
            </a:r>
            <a:r>
              <a:rPr lang="pl-PL" dirty="0" err="1"/>
              <a:t>during</a:t>
            </a:r>
            <a:r>
              <a:rPr lang="pl-PL" dirty="0"/>
              <a:t> the </a:t>
            </a:r>
            <a:r>
              <a:rPr lang="pl-PL" dirty="0" err="1"/>
              <a:t>workshops</a:t>
            </a:r>
            <a:r>
              <a:rPr lang="pl-PL" dirty="0"/>
              <a:t> and </a:t>
            </a:r>
            <a:r>
              <a:rPr lang="pl-PL" dirty="0" err="1"/>
              <a:t>their</a:t>
            </a:r>
            <a:r>
              <a:rPr lang="pl-PL" dirty="0"/>
              <a:t> </a:t>
            </a:r>
            <a:r>
              <a:rPr lang="pl-PL" dirty="0" err="1"/>
              <a:t>own</a:t>
            </a:r>
            <a:r>
              <a:rPr lang="pl-PL" dirty="0"/>
              <a:t> </a:t>
            </a:r>
            <a:r>
              <a:rPr lang="pl-PL" dirty="0" err="1"/>
              <a:t>professional</a:t>
            </a:r>
            <a:r>
              <a:rPr lang="pl-PL" dirty="0"/>
              <a:t> </a:t>
            </a:r>
            <a:r>
              <a:rPr lang="pl-PL" dirty="0" err="1"/>
              <a:t>experience</a:t>
            </a:r>
            <a:r>
              <a:rPr lang="pl-PL" dirty="0"/>
              <a:t>, the </a:t>
            </a:r>
            <a:r>
              <a:rPr lang="pl-PL" dirty="0" err="1"/>
              <a:t>teaching</a:t>
            </a:r>
            <a:r>
              <a:rPr lang="pl-PL" dirty="0"/>
              <a:t> </a:t>
            </a:r>
            <a:r>
              <a:rPr lang="pl-PL" dirty="0" err="1"/>
              <a:t>staff</a:t>
            </a:r>
            <a:r>
              <a:rPr lang="pl-PL" dirty="0"/>
              <a:t> </a:t>
            </a:r>
            <a:r>
              <a:rPr lang="pl-PL" dirty="0" err="1"/>
              <a:t>conduct</a:t>
            </a:r>
            <a:r>
              <a:rPr lang="pl-PL" dirty="0"/>
              <a:t> </a:t>
            </a:r>
            <a:r>
              <a:rPr lang="pl-PL" dirty="0" err="1"/>
              <a:t>workshops</a:t>
            </a:r>
            <a:r>
              <a:rPr lang="pl-PL" dirty="0"/>
              <a:t> for </a:t>
            </a:r>
            <a:r>
              <a:rPr lang="pl-PL" dirty="0" err="1"/>
              <a:t>students</a:t>
            </a:r>
            <a:r>
              <a:rPr lang="pl-PL" dirty="0"/>
              <a:t> </a:t>
            </a:r>
            <a:r>
              <a:rPr lang="pl-PL" dirty="0" err="1"/>
              <a:t>aimed</a:t>
            </a:r>
            <a:r>
              <a:rPr lang="pl-PL" dirty="0"/>
              <a:t> </a:t>
            </a:r>
            <a:r>
              <a:rPr lang="pl-PL" dirty="0" err="1"/>
              <a:t>at</a:t>
            </a:r>
            <a:r>
              <a:rPr lang="pl-PL" dirty="0"/>
              <a:t> </a:t>
            </a:r>
            <a:r>
              <a:rPr lang="pl-PL" dirty="0" err="1"/>
              <a:t>diagnosing</a:t>
            </a:r>
            <a:r>
              <a:rPr lang="pl-PL" dirty="0"/>
              <a:t> the </a:t>
            </a:r>
            <a:r>
              <a:rPr lang="pl-PL" dirty="0" err="1"/>
              <a:t>situation</a:t>
            </a:r>
            <a:r>
              <a:rPr lang="pl-PL" dirty="0"/>
              <a:t> </a:t>
            </a:r>
            <a:r>
              <a:rPr lang="pl-PL" dirty="0" err="1"/>
              <a:t>at</a:t>
            </a:r>
            <a:r>
              <a:rPr lang="pl-PL" dirty="0"/>
              <a:t> </a:t>
            </a:r>
            <a:r>
              <a:rPr lang="pl-PL" dirty="0" err="1"/>
              <a:t>school</a:t>
            </a:r>
            <a:r>
              <a:rPr lang="pl-PL" dirty="0"/>
              <a:t>, </a:t>
            </a:r>
            <a:r>
              <a:rPr lang="pl-PL" dirty="0" err="1"/>
              <a:t>building</a:t>
            </a:r>
            <a:r>
              <a:rPr lang="pl-PL" dirty="0"/>
              <a:t> </a:t>
            </a:r>
            <a:r>
              <a:rPr lang="pl-PL" dirty="0" err="1"/>
              <a:t>relationships</a:t>
            </a:r>
            <a:r>
              <a:rPr lang="pl-PL" dirty="0"/>
              <a:t> in </a:t>
            </a:r>
            <a:r>
              <a:rPr lang="pl-PL" dirty="0" err="1"/>
              <a:t>class</a:t>
            </a:r>
            <a:r>
              <a:rPr lang="pl-PL" dirty="0"/>
              <a:t> </a:t>
            </a:r>
            <a:r>
              <a:rPr lang="pl-PL" dirty="0" err="1"/>
              <a:t>teams</a:t>
            </a:r>
            <a:r>
              <a:rPr lang="pl-PL" dirty="0"/>
              <a:t> and </a:t>
            </a:r>
            <a:r>
              <a:rPr lang="pl-PL" dirty="0" err="1"/>
              <a:t>strengthening</a:t>
            </a:r>
            <a:r>
              <a:rPr lang="pl-PL" dirty="0"/>
              <a:t> </a:t>
            </a:r>
            <a:r>
              <a:rPr lang="pl-PL" dirty="0" err="1"/>
              <a:t>skills</a:t>
            </a:r>
            <a:r>
              <a:rPr lang="pl-PL" dirty="0"/>
              <a:t> </a:t>
            </a:r>
            <a:r>
              <a:rPr lang="pl-PL" dirty="0" err="1"/>
              <a:t>related</a:t>
            </a:r>
            <a:r>
              <a:rPr lang="pl-PL" dirty="0"/>
              <a:t> to </a:t>
            </a:r>
            <a:r>
              <a:rPr lang="pl-PL" dirty="0" err="1"/>
              <a:t>responding</a:t>
            </a:r>
            <a:r>
              <a:rPr lang="pl-PL" dirty="0"/>
              <a:t> to </a:t>
            </a:r>
            <a:r>
              <a:rPr lang="pl-PL" dirty="0" err="1"/>
              <a:t>manifestations</a:t>
            </a:r>
            <a:r>
              <a:rPr lang="pl-PL" dirty="0"/>
              <a:t> of </a:t>
            </a:r>
            <a:r>
              <a:rPr lang="pl-PL" dirty="0" err="1"/>
              <a:t>exclusion</a:t>
            </a:r>
            <a:r>
              <a:rPr lang="pl-PL" dirty="0"/>
              <a:t> and </a:t>
            </a:r>
            <a:r>
              <a:rPr lang="pl-PL" dirty="0" err="1"/>
              <a:t>peer</a:t>
            </a:r>
            <a:r>
              <a:rPr lang="pl-PL" dirty="0"/>
              <a:t> </a:t>
            </a:r>
            <a:r>
              <a:rPr lang="pl-PL" dirty="0" err="1"/>
              <a:t>violence</a:t>
            </a:r>
            <a:r>
              <a:rPr lang="pl-PL" dirty="0"/>
              <a:t>. On </a:t>
            </a:r>
            <a:r>
              <a:rPr lang="pl-PL" dirty="0" err="1"/>
              <a:t>this</a:t>
            </a:r>
            <a:r>
              <a:rPr lang="pl-PL" dirty="0"/>
              <a:t> </a:t>
            </a:r>
            <a:r>
              <a:rPr lang="pl-PL" dirty="0" err="1"/>
              <a:t>basis</a:t>
            </a:r>
            <a:r>
              <a:rPr lang="pl-PL" dirty="0"/>
              <a:t>, </a:t>
            </a:r>
            <a:r>
              <a:rPr lang="pl-PL" dirty="0" err="1"/>
              <a:t>further</a:t>
            </a:r>
            <a:r>
              <a:rPr lang="pl-PL" dirty="0"/>
              <a:t> </a:t>
            </a:r>
            <a:r>
              <a:rPr lang="pl-PL" dirty="0" err="1"/>
              <a:t>activities</a:t>
            </a:r>
            <a:r>
              <a:rPr lang="pl-PL" dirty="0"/>
              <a:t> </a:t>
            </a:r>
            <a:r>
              <a:rPr lang="pl-PL" dirty="0" err="1"/>
              <a:t>are</a:t>
            </a:r>
            <a:r>
              <a:rPr lang="pl-PL" dirty="0"/>
              <a:t> </a:t>
            </a:r>
            <a:r>
              <a:rPr lang="pl-PL" dirty="0" err="1"/>
              <a:t>planned</a:t>
            </a:r>
            <a:r>
              <a:rPr lang="pl-PL" dirty="0"/>
              <a:t> in </a:t>
            </a:r>
            <a:r>
              <a:rPr lang="pl-PL" dirty="0" err="1"/>
              <a:t>schools</a:t>
            </a:r>
            <a:r>
              <a:rPr lang="pl-PL" dirty="0"/>
              <a:t>, </a:t>
            </a:r>
            <a:r>
              <a:rPr lang="pl-PL" dirty="0" err="1"/>
              <a:t>responding</a:t>
            </a:r>
            <a:r>
              <a:rPr lang="pl-PL" dirty="0"/>
              <a:t> to the real and </a:t>
            </a:r>
            <a:r>
              <a:rPr lang="pl-PL" dirty="0" err="1"/>
              <a:t>practical</a:t>
            </a:r>
            <a:r>
              <a:rPr lang="pl-PL" dirty="0"/>
              <a:t> </a:t>
            </a:r>
            <a:r>
              <a:rPr lang="pl-PL" dirty="0" err="1"/>
              <a:t>needs</a:t>
            </a:r>
            <a:r>
              <a:rPr lang="pl-PL" dirty="0"/>
              <a:t> of a </a:t>
            </a:r>
            <a:r>
              <a:rPr lang="pl-PL" dirty="0" err="1"/>
              <a:t>school</a:t>
            </a:r>
            <a:r>
              <a:rPr lang="pl-PL" dirty="0"/>
              <a:t> </a:t>
            </a:r>
            <a:r>
              <a:rPr lang="pl-PL" dirty="0" err="1"/>
              <a:t>they</a:t>
            </a:r>
            <a:r>
              <a:rPr lang="pl-PL" dirty="0"/>
              <a:t> </a:t>
            </a:r>
            <a:r>
              <a:rPr lang="pl-PL" dirty="0" err="1"/>
              <a:t>may</a:t>
            </a:r>
            <a:r>
              <a:rPr lang="pl-PL" dirty="0"/>
              <a:t> be, for </a:t>
            </a:r>
            <a:r>
              <a:rPr lang="pl-PL" dirty="0" err="1"/>
              <a:t>example</a:t>
            </a:r>
            <a:r>
              <a:rPr lang="pl-PL" dirty="0"/>
              <a:t>, </a:t>
            </a:r>
            <a:r>
              <a:rPr lang="pl-PL" dirty="0" err="1"/>
              <a:t>series</a:t>
            </a:r>
            <a:r>
              <a:rPr lang="pl-PL" dirty="0"/>
              <a:t> of </a:t>
            </a:r>
            <a:r>
              <a:rPr lang="pl-PL" dirty="0" err="1"/>
              <a:t>classes</a:t>
            </a:r>
            <a:r>
              <a:rPr lang="pl-PL" dirty="0"/>
              <a:t> </a:t>
            </a:r>
            <a:r>
              <a:rPr lang="pl-PL" dirty="0" err="1"/>
              <a:t>or</a:t>
            </a:r>
            <a:r>
              <a:rPr lang="pl-PL" dirty="0"/>
              <a:t> </a:t>
            </a:r>
            <a:r>
              <a:rPr lang="pl-PL" dirty="0" err="1"/>
              <a:t>thematic</a:t>
            </a:r>
            <a:r>
              <a:rPr lang="pl-PL" dirty="0"/>
              <a:t> </a:t>
            </a:r>
            <a:r>
              <a:rPr lang="pl-PL" dirty="0" err="1"/>
              <a:t>workshops</a:t>
            </a:r>
            <a:r>
              <a:rPr lang="pl-PL" dirty="0"/>
              <a:t> for </a:t>
            </a:r>
            <a:r>
              <a:rPr lang="pl-PL" dirty="0" err="1"/>
              <a:t>individual</a:t>
            </a:r>
            <a:r>
              <a:rPr lang="pl-PL" dirty="0"/>
              <a:t> </a:t>
            </a:r>
            <a:r>
              <a:rPr lang="pl-PL" dirty="0" err="1"/>
              <a:t>classes</a:t>
            </a:r>
            <a:r>
              <a:rPr lang="pl-PL" dirty="0"/>
              <a:t> </a:t>
            </a:r>
            <a:r>
              <a:rPr lang="pl-PL" dirty="0" err="1"/>
              <a:t>or</a:t>
            </a:r>
            <a:r>
              <a:rPr lang="pl-PL" dirty="0"/>
              <a:t> </a:t>
            </a:r>
            <a:r>
              <a:rPr lang="pl-PL" dirty="0" err="1"/>
              <a:t>years</a:t>
            </a:r>
            <a:r>
              <a:rPr lang="pl-PL" dirty="0"/>
              <a:t>, student </a:t>
            </a:r>
            <a:r>
              <a:rPr lang="pl-PL" dirty="0" err="1"/>
              <a:t>debates</a:t>
            </a:r>
            <a:r>
              <a:rPr lang="pl-PL" dirty="0"/>
              <a:t>, joint development of a </a:t>
            </a:r>
            <a:r>
              <a:rPr lang="pl-PL" dirty="0" err="1"/>
              <a:t>procedure</a:t>
            </a:r>
            <a:r>
              <a:rPr lang="pl-PL" dirty="0"/>
              <a:t> for </a:t>
            </a:r>
            <a:r>
              <a:rPr lang="pl-PL" dirty="0" err="1"/>
              <a:t>responding</a:t>
            </a:r>
            <a:r>
              <a:rPr lang="pl-PL" dirty="0"/>
              <a:t> to </a:t>
            </a:r>
            <a:r>
              <a:rPr lang="pl-PL" dirty="0" err="1"/>
              <a:t>violence</a:t>
            </a:r>
            <a:r>
              <a:rPr lang="pl-PL" dirty="0"/>
              <a:t>, </a:t>
            </a:r>
            <a:r>
              <a:rPr lang="pl-PL" dirty="0" err="1"/>
              <a:t>integration</a:t>
            </a:r>
            <a:r>
              <a:rPr lang="pl-PL" dirty="0"/>
              <a:t> </a:t>
            </a:r>
            <a:r>
              <a:rPr lang="pl-PL" dirty="0" err="1"/>
              <a:t>activities</a:t>
            </a:r>
            <a:r>
              <a:rPr lang="pl-PL" dirty="0"/>
              <a:t> </a:t>
            </a:r>
            <a:r>
              <a:rPr lang="pl-PL" dirty="0" err="1"/>
              <a:t>or</a:t>
            </a:r>
            <a:r>
              <a:rPr lang="pl-PL" dirty="0"/>
              <a:t> </a:t>
            </a:r>
            <a:r>
              <a:rPr lang="pl-PL" dirty="0" err="1"/>
              <a:t>implementation</a:t>
            </a:r>
            <a:r>
              <a:rPr lang="pl-PL" dirty="0"/>
              <a:t> </a:t>
            </a:r>
            <a:r>
              <a:rPr lang="pl-PL" dirty="0" err="1"/>
              <a:t>systemic</a:t>
            </a:r>
            <a:r>
              <a:rPr lang="pl-PL" dirty="0"/>
              <a:t> </a:t>
            </a:r>
            <a:r>
              <a:rPr lang="pl-PL" dirty="0" err="1"/>
              <a:t>tools</a:t>
            </a:r>
            <a:r>
              <a:rPr lang="pl-PL" dirty="0"/>
              <a:t> </a:t>
            </a:r>
            <a:r>
              <a:rPr lang="pl-PL" dirty="0" err="1"/>
              <a:t>at</a:t>
            </a:r>
            <a:r>
              <a:rPr lang="pl-PL" dirty="0"/>
              <a:t> </a:t>
            </a:r>
            <a:r>
              <a:rPr lang="pl-PL" dirty="0" err="1"/>
              <a:t>school</a:t>
            </a:r>
            <a:r>
              <a:rPr lang="pl-PL" dirty="0"/>
              <a:t>, </a:t>
            </a:r>
            <a:r>
              <a:rPr lang="pl-PL" dirty="0" err="1"/>
              <a:t>such</a:t>
            </a:r>
            <a:r>
              <a:rPr lang="pl-PL" dirty="0"/>
              <a:t> as the </a:t>
            </a:r>
            <a:r>
              <a:rPr lang="pl-PL" dirty="0" err="1"/>
              <a:t>Common</a:t>
            </a:r>
            <a:r>
              <a:rPr lang="pl-PL" dirty="0"/>
              <a:t> </a:t>
            </a:r>
            <a:r>
              <a:rPr lang="pl-PL" dirty="0" err="1"/>
              <a:t>Cause</a:t>
            </a:r>
            <a:r>
              <a:rPr lang="pl-PL" dirty="0"/>
              <a:t> Method (a </a:t>
            </a:r>
            <a:r>
              <a:rPr lang="pl-PL" dirty="0" err="1"/>
              <a:t>method</a:t>
            </a:r>
            <a:r>
              <a:rPr lang="pl-PL" dirty="0"/>
              <a:t> of </a:t>
            </a:r>
            <a:r>
              <a:rPr lang="pl-PL" dirty="0" err="1"/>
              <a:t>early</a:t>
            </a:r>
            <a:r>
              <a:rPr lang="pl-PL" dirty="0"/>
              <a:t> </a:t>
            </a:r>
            <a:r>
              <a:rPr lang="pl-PL" dirty="0" err="1"/>
              <a:t>response</a:t>
            </a:r>
            <a:r>
              <a:rPr lang="pl-PL" dirty="0"/>
              <a:t> to </a:t>
            </a:r>
            <a:r>
              <a:rPr lang="pl-PL" dirty="0" err="1"/>
              <a:t>exclusion</a:t>
            </a:r>
            <a:r>
              <a:rPr lang="pl-PL" dirty="0"/>
              <a:t> and </a:t>
            </a:r>
            <a:r>
              <a:rPr lang="pl-PL" dirty="0" err="1"/>
              <a:t>violence</a:t>
            </a:r>
            <a:r>
              <a:rPr lang="pl-PL" dirty="0"/>
              <a:t>), </a:t>
            </a:r>
            <a:r>
              <a:rPr lang="pl-PL" dirty="0" err="1"/>
              <a:t>Self</a:t>
            </a:r>
            <a:r>
              <a:rPr lang="pl-PL" dirty="0"/>
              <a:t>-Reg </a:t>
            </a:r>
            <a:r>
              <a:rPr lang="pl-PL" dirty="0" err="1"/>
              <a:t>approach</a:t>
            </a:r>
            <a:r>
              <a:rPr lang="pl-PL" dirty="0"/>
              <a:t> </a:t>
            </a:r>
            <a:r>
              <a:rPr lang="pl-PL" dirty="0" err="1"/>
              <a:t>or</a:t>
            </a:r>
            <a:r>
              <a:rPr lang="pl-PL" dirty="0"/>
              <a:t> Non-</a:t>
            </a:r>
            <a:r>
              <a:rPr lang="pl-PL" dirty="0" err="1"/>
              <a:t>Violent</a:t>
            </a:r>
            <a:r>
              <a:rPr lang="pl-PL" dirty="0"/>
              <a:t> </a:t>
            </a:r>
            <a:r>
              <a:rPr lang="pl-PL" dirty="0" err="1"/>
              <a:t>Communication</a:t>
            </a:r>
            <a:r>
              <a:rPr lang="pl-PL" dirty="0"/>
              <a:t> (NVC). It </a:t>
            </a:r>
            <a:r>
              <a:rPr lang="pl-PL" dirty="0" err="1"/>
              <a:t>is</a:t>
            </a:r>
            <a:r>
              <a:rPr lang="pl-PL" dirty="0"/>
              <a:t> </a:t>
            </a:r>
            <a:r>
              <a:rPr lang="pl-PL" dirty="0" err="1"/>
              <a:t>assumed</a:t>
            </a:r>
            <a:r>
              <a:rPr lang="pl-PL" dirty="0"/>
              <a:t> </a:t>
            </a:r>
            <a:r>
              <a:rPr lang="pl-PL" dirty="0" err="1"/>
              <a:t>that</a:t>
            </a:r>
            <a:r>
              <a:rPr lang="pl-PL" dirty="0"/>
              <a:t> the </a:t>
            </a:r>
            <a:r>
              <a:rPr lang="pl-PL" dirty="0" err="1"/>
              <a:t>entire</a:t>
            </a:r>
            <a:r>
              <a:rPr lang="pl-PL" dirty="0"/>
              <a:t> </a:t>
            </a:r>
            <a:r>
              <a:rPr lang="pl-PL" dirty="0" err="1"/>
              <a:t>school</a:t>
            </a:r>
            <a:r>
              <a:rPr lang="pl-PL" dirty="0"/>
              <a:t> </a:t>
            </a:r>
            <a:r>
              <a:rPr lang="pl-PL" dirty="0" err="1"/>
              <a:t>community</a:t>
            </a:r>
            <a:r>
              <a:rPr lang="pl-PL" dirty="0"/>
              <a:t> </a:t>
            </a:r>
            <a:r>
              <a:rPr lang="pl-PL" dirty="0" err="1"/>
              <a:t>is</a:t>
            </a:r>
            <a:r>
              <a:rPr lang="pl-PL" dirty="0"/>
              <a:t> </a:t>
            </a:r>
            <a:r>
              <a:rPr lang="pl-PL" dirty="0" err="1"/>
              <a:t>involved</a:t>
            </a:r>
            <a:r>
              <a:rPr lang="pl-PL" dirty="0"/>
              <a:t> in the </a:t>
            </a:r>
            <a:r>
              <a:rPr lang="pl-PL" dirty="0" err="1"/>
              <a:t>planning</a:t>
            </a:r>
            <a:r>
              <a:rPr lang="pl-PL" dirty="0"/>
              <a:t> and </a:t>
            </a:r>
            <a:r>
              <a:rPr lang="pl-PL" dirty="0" err="1"/>
              <a:t>implementation</a:t>
            </a:r>
            <a:r>
              <a:rPr lang="pl-PL" dirty="0"/>
              <a:t> of </a:t>
            </a:r>
            <a:r>
              <a:rPr lang="pl-PL" dirty="0" err="1"/>
              <a:t>activities</a:t>
            </a:r>
            <a:r>
              <a:rPr lang="pl-PL" dirty="0"/>
              <a:t>: </a:t>
            </a:r>
            <a:r>
              <a:rPr lang="pl-PL" dirty="0" err="1"/>
              <a:t>teaching</a:t>
            </a:r>
            <a:r>
              <a:rPr lang="pl-PL" dirty="0"/>
              <a:t> </a:t>
            </a:r>
            <a:r>
              <a:rPr lang="pl-PL" dirty="0" err="1"/>
              <a:t>staff</a:t>
            </a:r>
            <a:r>
              <a:rPr lang="pl-PL" dirty="0"/>
              <a:t>, non-</a:t>
            </a:r>
            <a:r>
              <a:rPr lang="pl-PL" dirty="0" err="1"/>
              <a:t>teaching</a:t>
            </a:r>
            <a:r>
              <a:rPr lang="pl-PL" dirty="0"/>
              <a:t> </a:t>
            </a:r>
            <a:r>
              <a:rPr lang="pl-PL" dirty="0" err="1"/>
              <a:t>staff</a:t>
            </a:r>
            <a:r>
              <a:rPr lang="pl-PL" dirty="0"/>
              <a:t>, </a:t>
            </a:r>
            <a:r>
              <a:rPr lang="pl-PL" dirty="0" err="1"/>
              <a:t>parents</a:t>
            </a:r>
            <a:r>
              <a:rPr lang="pl-PL" dirty="0"/>
              <a:t> and, </a:t>
            </a:r>
            <a:r>
              <a:rPr lang="pl-PL" dirty="0" err="1"/>
              <a:t>above</a:t>
            </a:r>
            <a:r>
              <a:rPr lang="pl-PL" dirty="0"/>
              <a:t> </a:t>
            </a:r>
            <a:r>
              <a:rPr lang="pl-PL" dirty="0" err="1"/>
              <a:t>all</a:t>
            </a:r>
            <a:r>
              <a:rPr lang="pl-PL" dirty="0"/>
              <a:t>, </a:t>
            </a:r>
            <a:r>
              <a:rPr lang="pl-PL" dirty="0" err="1"/>
              <a:t>students</a:t>
            </a:r>
            <a:r>
              <a:rPr lang="pl-PL" dirty="0"/>
              <a:t>.</a:t>
            </a:r>
          </a:p>
          <a:p>
            <a:pPr marL="0" lvl="0" indent="0" algn="l" rtl="0">
              <a:spcBef>
                <a:spcPts val="0"/>
              </a:spcBef>
              <a:spcAft>
                <a:spcPts val="0"/>
              </a:spcAft>
              <a:buNone/>
            </a:pPr>
            <a:r>
              <a:rPr lang="pl-PL" dirty="0"/>
              <a:t>In the </a:t>
            </a:r>
            <a:r>
              <a:rPr lang="pl-PL" dirty="0" err="1"/>
              <a:t>process</a:t>
            </a:r>
            <a:r>
              <a:rPr lang="pl-PL" dirty="0"/>
              <a:t> of </a:t>
            </a:r>
            <a:r>
              <a:rPr lang="pl-PL" dirty="0" err="1"/>
              <a:t>planning</a:t>
            </a:r>
            <a:r>
              <a:rPr lang="pl-PL" dirty="0"/>
              <a:t> and </a:t>
            </a:r>
            <a:r>
              <a:rPr lang="pl-PL" dirty="0" err="1"/>
              <a:t>implementing</a:t>
            </a:r>
            <a:r>
              <a:rPr lang="pl-PL" dirty="0"/>
              <a:t> </a:t>
            </a:r>
            <a:r>
              <a:rPr lang="pl-PL" dirty="0" err="1"/>
              <a:t>activities</a:t>
            </a:r>
            <a:r>
              <a:rPr lang="pl-PL" dirty="0"/>
              <a:t>, </a:t>
            </a:r>
            <a:r>
              <a:rPr lang="pl-PL" dirty="0" err="1"/>
              <a:t>school</a:t>
            </a:r>
            <a:r>
              <a:rPr lang="pl-PL" dirty="0"/>
              <a:t> </a:t>
            </a:r>
            <a:r>
              <a:rPr lang="pl-PL" dirty="0" err="1"/>
              <a:t>staff</a:t>
            </a:r>
            <a:r>
              <a:rPr lang="pl-PL" dirty="0"/>
              <a:t> and </a:t>
            </a:r>
            <a:r>
              <a:rPr lang="pl-PL" dirty="0" err="1"/>
              <a:t>parents</a:t>
            </a:r>
            <a:r>
              <a:rPr lang="pl-PL" dirty="0"/>
              <a:t> </a:t>
            </a:r>
            <a:r>
              <a:rPr lang="pl-PL" dirty="0" err="1"/>
              <a:t>can</a:t>
            </a:r>
            <a:r>
              <a:rPr lang="pl-PL" dirty="0"/>
              <a:t> </a:t>
            </a:r>
            <a:r>
              <a:rPr lang="pl-PL" dirty="0" err="1"/>
              <a:t>use</a:t>
            </a:r>
            <a:r>
              <a:rPr lang="pl-PL" dirty="0"/>
              <a:t> the </a:t>
            </a:r>
            <a:r>
              <a:rPr lang="pl-PL" dirty="0" err="1"/>
              <a:t>support</a:t>
            </a:r>
            <a:r>
              <a:rPr lang="pl-PL" dirty="0"/>
              <a:t> of WCIES, in </a:t>
            </a:r>
            <a:r>
              <a:rPr lang="pl-PL" dirty="0" err="1"/>
              <a:t>particular</a:t>
            </a:r>
            <a:r>
              <a:rPr lang="pl-PL" dirty="0"/>
              <a:t> WCIES </a:t>
            </a:r>
            <a:r>
              <a:rPr lang="pl-PL" dirty="0" err="1"/>
              <a:t>training</a:t>
            </a:r>
            <a:r>
              <a:rPr lang="pl-PL" dirty="0"/>
              <a:t> </a:t>
            </a:r>
            <a:r>
              <a:rPr lang="pl-PL" dirty="0" err="1"/>
              <a:t>offer</a:t>
            </a:r>
            <a:r>
              <a:rPr lang="pl-PL" dirty="0"/>
              <a:t>, </a:t>
            </a:r>
            <a:r>
              <a:rPr lang="pl-PL" dirty="0" err="1"/>
              <a:t>consultations</a:t>
            </a:r>
            <a:r>
              <a:rPr lang="pl-PL" dirty="0"/>
              <a:t> and </a:t>
            </a:r>
            <a:r>
              <a:rPr lang="pl-PL" dirty="0" err="1"/>
              <a:t>thematic</a:t>
            </a:r>
            <a:r>
              <a:rPr lang="pl-PL" dirty="0"/>
              <a:t> </a:t>
            </a:r>
            <a:r>
              <a:rPr lang="pl-PL" dirty="0" err="1"/>
              <a:t>workshops</a:t>
            </a:r>
            <a:r>
              <a:rPr lang="pl-PL" dirty="0"/>
              <a:t>. </a:t>
            </a:r>
          </a:p>
          <a:p>
            <a:pPr marL="0" lvl="0" indent="0" algn="l" rtl="0">
              <a:spcBef>
                <a:spcPts val="0"/>
              </a:spcBef>
              <a:spcAft>
                <a:spcPts val="0"/>
              </a:spcAft>
              <a:buNone/>
            </a:pPr>
            <a:r>
              <a:rPr lang="pl-PL" dirty="0"/>
              <a:t>WCIES </a:t>
            </a:r>
            <a:r>
              <a:rPr lang="pl-PL" dirty="0" err="1"/>
              <a:t>is</a:t>
            </a:r>
            <a:r>
              <a:rPr lang="pl-PL" dirty="0"/>
              <a:t> </a:t>
            </a:r>
            <a:r>
              <a:rPr lang="pl-PL" dirty="0" err="1"/>
              <a:t>responsible</a:t>
            </a:r>
            <a:r>
              <a:rPr lang="pl-PL" dirty="0"/>
              <a:t> for </a:t>
            </a:r>
            <a:r>
              <a:rPr lang="pl-PL" dirty="0" err="1"/>
              <a:t>delivering</a:t>
            </a:r>
            <a:r>
              <a:rPr lang="pl-PL" dirty="0"/>
              <a:t> the program to </a:t>
            </a:r>
            <a:r>
              <a:rPr lang="pl-PL" dirty="0" err="1"/>
              <a:t>schools</a:t>
            </a:r>
            <a:r>
              <a:rPr lang="pl-PL" dirty="0"/>
              <a:t>.</a:t>
            </a:r>
          </a:p>
          <a:p>
            <a:endParaRPr lang="de-DE" dirty="0"/>
          </a:p>
        </p:txBody>
      </p:sp>
      <p:sp>
        <p:nvSpPr>
          <p:cNvPr id="4" name="Foliennummernplatzhalter 3"/>
          <p:cNvSpPr>
            <a:spLocks noGrp="1"/>
          </p:cNvSpPr>
          <p:nvPr>
            <p:ph type="sldNum" sz="quarter" idx="5"/>
          </p:nvPr>
        </p:nvSpPr>
        <p:spPr/>
        <p:txBody>
          <a:bodyPr/>
          <a:lstStyle/>
          <a:p>
            <a:fld id="{FCBC9B78-5997-4B6F-A3E6-866FE8FC5311}" type="slidenum">
              <a:rPr lang="de-DE" smtClean="0"/>
              <a:t>12</a:t>
            </a:fld>
            <a:endParaRPr lang="de-DE"/>
          </a:p>
        </p:txBody>
      </p:sp>
    </p:spTree>
    <p:extLst>
      <p:ext uri="{BB962C8B-B14F-4D97-AF65-F5344CB8AC3E}">
        <p14:creationId xmlns:p14="http://schemas.microsoft.com/office/powerpoint/2010/main" val="3987219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 </a:t>
            </a:r>
            <a:endParaRPr lang="de-DE" dirty="0"/>
          </a:p>
        </p:txBody>
      </p:sp>
      <p:sp>
        <p:nvSpPr>
          <p:cNvPr id="4" name="Foliennummernplatzhalter 3"/>
          <p:cNvSpPr>
            <a:spLocks noGrp="1"/>
          </p:cNvSpPr>
          <p:nvPr>
            <p:ph type="sldNum" sz="quarter" idx="5"/>
          </p:nvPr>
        </p:nvSpPr>
        <p:spPr/>
        <p:txBody>
          <a:bodyPr/>
          <a:lstStyle/>
          <a:p>
            <a:fld id="{FCBC9B78-5997-4B6F-A3E6-866FE8FC5311}" type="slidenum">
              <a:rPr lang="de-DE" smtClean="0"/>
              <a:t>13</a:t>
            </a:fld>
            <a:endParaRPr lang="de-DE"/>
          </a:p>
        </p:txBody>
      </p:sp>
    </p:spTree>
    <p:extLst>
      <p:ext uri="{BB962C8B-B14F-4D97-AF65-F5344CB8AC3E}">
        <p14:creationId xmlns:p14="http://schemas.microsoft.com/office/powerpoint/2010/main" val="3745850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CBC9B78-5997-4B6F-A3E6-866FE8FC5311}" type="slidenum">
              <a:rPr lang="de-DE" smtClean="0"/>
              <a:t>14</a:t>
            </a:fld>
            <a:endParaRPr lang="de-DE"/>
          </a:p>
        </p:txBody>
      </p:sp>
    </p:spTree>
    <p:extLst>
      <p:ext uri="{BB962C8B-B14F-4D97-AF65-F5344CB8AC3E}">
        <p14:creationId xmlns:p14="http://schemas.microsoft.com/office/powerpoint/2010/main" val="2226994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     First of all, the structure of the following webinar will be briefly outlined before we start with the actual content. In a first step, we will first explain what is actually behind the term whole school approach and explain the basic ideas. Afterwards, we will take a look at the general goals of the whole school approach before we discuss the actual added value it creates compared to conventional civic education. 	</a:t>
            </a:r>
          </a:p>
          <a:p>
            <a:r>
              <a:rPr lang="en-US" dirty="0"/>
              <a:t>     This theoretical review will be followed by concrete practical tips. Possible starting points for cooperation with the concept of the whole school approach will be explained before some best practice examples are presented to give a better picture of what is possible with a whole school approach and how it can be used profitably.</a:t>
            </a:r>
            <a:endParaRPr lang="de-DE" dirty="0"/>
          </a:p>
        </p:txBody>
      </p:sp>
      <p:sp>
        <p:nvSpPr>
          <p:cNvPr id="4" name="Foliennummernplatzhalter 3"/>
          <p:cNvSpPr>
            <a:spLocks noGrp="1"/>
          </p:cNvSpPr>
          <p:nvPr>
            <p:ph type="sldNum" sz="quarter" idx="5"/>
          </p:nvPr>
        </p:nvSpPr>
        <p:spPr/>
        <p:txBody>
          <a:bodyPr/>
          <a:lstStyle/>
          <a:p>
            <a:fld id="{FCBC9B78-5997-4B6F-A3E6-866FE8FC5311}" type="slidenum">
              <a:rPr lang="de-DE" smtClean="0"/>
              <a:t>2</a:t>
            </a:fld>
            <a:endParaRPr lang="de-DE"/>
          </a:p>
        </p:txBody>
      </p:sp>
    </p:spTree>
    <p:extLst>
      <p:ext uri="{BB962C8B-B14F-4D97-AF65-F5344CB8AC3E}">
        <p14:creationId xmlns:p14="http://schemas.microsoft.com/office/powerpoint/2010/main" val="2322018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What is meant by the whole school approach?</a:t>
            </a:r>
          </a:p>
          <a:p>
            <a:r>
              <a:rPr lang="en-US" dirty="0"/>
              <a:t>     The idea behind the whole school approach is, as the name already suggests, to think of school holistically. In the context of civic education, this means in particular that it is not only taught in one fixed subject. In contrast to civic education as a cross-sectional task, which we discussed in the first webinar, the whole school approach does not only focus on the different school subjects, but also on the school as a whole and the local environment. Thus, the whole school approach represents an inclusive and learner-centered approach to education that conceives of the school as a multidimensional, interactive, and open system that offers support to its neighborhood and receives support from the community (European Commission 2015: 8).</a:t>
            </a:r>
          </a:p>
          <a:p>
            <a:r>
              <a:rPr lang="en-US" dirty="0"/>
              <a:t>     However, while these collaborations outside the school are an important pillar within the whole school approach, it is the structures within the school itself that matter first. Here, elements of the whole school approach can be integrated into school life at various levels. For example, on the basis of the curriculum, student engagement can be promoted through both formal and informal learning plans. Furthermore, the school atmosphere and the school ethos are particularly important, as they can encourage students to participate, but also discourage them from doing so. Here it is important to anchor a democratic school culture that enables democratic co-determination both holistically and through appropriate learning-teaching styles in the classroom. Students and parents should be actively involved in shaping school life through democratic division of tasks, because it is important for the whole school approach that all parts of the school community, i.e. in addition to the school management and teachers, students, parents and non-teaching staff, take responsibility for the educational paths of the learners and play an active role in supporting them. Examples of what a democratization of school culture can look like are offered by the two model schools within the CLIO consortium, whose successes and changes are presented in particular in a blog. We provide a corresponding link to the publications at the end of this webinar.</a:t>
            </a:r>
          </a:p>
          <a:p>
            <a:r>
              <a:rPr lang="en-US" dirty="0"/>
              <a:t>     In addition to this school-based pillar, there is, as already indicated, a second pillar based on cooperation with extracurricular institutions and organizations, especially in the local environment of the school. The aim here is to create opportunities for students to participate, particularly in projects outside the immediate school environment. Under the idea of the so-called cross-sectoral approach, close cooperation with actors in the extracurricular sector and the community at large, such as social or youth services, care and counseling specialists, labor unions or NGOs, can be used to address issues relevant to students for which the necessary expertise is lacking within schools.</a:t>
            </a:r>
          </a:p>
          <a:p>
            <a:r>
              <a:rPr lang="en-US" dirty="0"/>
              <a:t>    With a consistent implementation of the whole school approach, it is important not to rest on one's laurels, but to continuously evaluate the structures and concepts so that they always address the needs and interests of the school community and enable both improvements and personal development at all levels (European Commission 2015: 9). Especially as a learner-centered approach, the changing interests of the students should be taken into account, otherwise even once well and appropriately developed concepts can again lead to an alienation between students and the institution school. </a:t>
            </a:r>
            <a:endParaRPr lang="de-DE" dirty="0"/>
          </a:p>
        </p:txBody>
      </p:sp>
      <p:sp>
        <p:nvSpPr>
          <p:cNvPr id="4" name="Foliennummernplatzhalter 3"/>
          <p:cNvSpPr>
            <a:spLocks noGrp="1"/>
          </p:cNvSpPr>
          <p:nvPr>
            <p:ph type="sldNum" sz="quarter" idx="5"/>
          </p:nvPr>
        </p:nvSpPr>
        <p:spPr/>
        <p:txBody>
          <a:bodyPr/>
          <a:lstStyle/>
          <a:p>
            <a:fld id="{FCBC9B78-5997-4B6F-A3E6-866FE8FC5311}" type="slidenum">
              <a:rPr lang="de-DE" smtClean="0"/>
              <a:t>3</a:t>
            </a:fld>
            <a:endParaRPr lang="de-DE"/>
          </a:p>
        </p:txBody>
      </p:sp>
    </p:spTree>
    <p:extLst>
      <p:ext uri="{BB962C8B-B14F-4D97-AF65-F5344CB8AC3E}">
        <p14:creationId xmlns:p14="http://schemas.microsoft.com/office/powerpoint/2010/main" val="186149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What are the goals of a holistic approach to school development? </a:t>
            </a:r>
          </a:p>
          <a:p>
            <a:r>
              <a:rPr lang="en-US" dirty="0"/>
              <a:t>    The school is the most important institution for the socialization of children and young people. As such, it is responsible for preparing its students for social life in a democracy. The whole school approach therefore tries to lead democratic principles away from a teaching topic of civic education and towards an experience of democracy as a way of life. This does not mean that possible declarative knowledge, which is imparted in political education, should be omitted, but that it should be supplemented by an action component and be subordinated in its importance. All in all, a democratization of the institution school should take place by means of the whole school approach (Council of Europe 2018: 91). Through such an experience and the broad experiences gathered in the process, a more sustainable transfer of values and competencies is to be made possible than would be the case with a purely cognitive approach (Oxfam 2015: 14). Such core values to be imparted are, for example, the appreciation of democracy, as well as a fairness in dealing with each other (Council of Europe 2018: 93), but also inclusion and a promotion of school and social cohesion (</a:t>
            </a:r>
            <a:r>
              <a:rPr lang="en-US" dirty="0" err="1"/>
              <a:t>Bîrzéa</a:t>
            </a:r>
            <a:r>
              <a:rPr lang="en-US" dirty="0"/>
              <a:t> 2000: 42).</a:t>
            </a:r>
          </a:p>
          <a:p>
            <a:r>
              <a:rPr lang="en-US" dirty="0"/>
              <a:t>     Beyond these purely value-based approaches, the whole school approach enables students to create structural conditions for individual and collective capacities for change (ibid.), allowing them to democratically influence the community on issues and problems relevant to them. This is ensured in particular through active participation, which practices democratic forms of expression and interaction and practically enables the students to function as an active part of civil society.</a:t>
            </a:r>
          </a:p>
          <a:p>
            <a:r>
              <a:rPr lang="en-US" dirty="0"/>
              <a:t>     The meaningful long-term establishment of </a:t>
            </a:r>
            <a:r>
              <a:rPr lang="en-US" dirty="0" err="1"/>
              <a:t>cooperations</a:t>
            </a:r>
            <a:r>
              <a:rPr lang="en-US" dirty="0"/>
              <a:t> with acute in the school environment at regional, national and international level in the sense of the whole school approach create further opportunities to benefit, for example, through training, visits by experts and project support (Council of Europe 2018: 93). This is especially useful and important in areas where the school reaches its professional or methodological limits due to the education and training of the educators. </a:t>
            </a:r>
            <a:endParaRPr lang="de-DE" dirty="0"/>
          </a:p>
        </p:txBody>
      </p:sp>
      <p:sp>
        <p:nvSpPr>
          <p:cNvPr id="4" name="Foliennummernplatzhalter 3"/>
          <p:cNvSpPr>
            <a:spLocks noGrp="1"/>
          </p:cNvSpPr>
          <p:nvPr>
            <p:ph type="sldNum" sz="quarter" idx="5"/>
          </p:nvPr>
        </p:nvSpPr>
        <p:spPr/>
        <p:txBody>
          <a:bodyPr/>
          <a:lstStyle/>
          <a:p>
            <a:fld id="{FCBC9B78-5997-4B6F-A3E6-866FE8FC5311}" type="slidenum">
              <a:rPr lang="de-DE" smtClean="0"/>
              <a:t>4</a:t>
            </a:fld>
            <a:endParaRPr lang="de-DE"/>
          </a:p>
        </p:txBody>
      </p:sp>
    </p:spTree>
    <p:extLst>
      <p:ext uri="{BB962C8B-B14F-4D97-AF65-F5344CB8AC3E}">
        <p14:creationId xmlns:p14="http://schemas.microsoft.com/office/powerpoint/2010/main" val="3471769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What is the added value of a holistic approach to school development as opposed to conventional political education?</a:t>
            </a:r>
          </a:p>
          <a:p>
            <a:endParaRPr lang="en-US" dirty="0"/>
          </a:p>
          <a:p>
            <a:r>
              <a:rPr lang="en-US" dirty="0"/>
              <a:t>     By transferring democratic education from the mostly purely formal and cognitive sphere to an actual lived reality at school, </a:t>
            </a:r>
            <a:r>
              <a:rPr lang="en-US" dirty="0" err="1"/>
              <a:t>Himmelmann's</a:t>
            </a:r>
            <a:r>
              <a:rPr lang="en-US" dirty="0"/>
              <a:t> (2013: 7) low-threshold concept of democracy as a form of life is served, which gives students the most intuitive access to democracy. Through the </a:t>
            </a:r>
            <a:r>
              <a:rPr lang="en-US" dirty="0" err="1"/>
              <a:t>cooperations</a:t>
            </a:r>
            <a:r>
              <a:rPr lang="en-US" dirty="0"/>
              <a:t>, however, the higher-threshold concepts of democracy as a form of society and rule (ibid.), can not only be learned, but experienced.  The students are actively trained in participatory methods (Potter 2000) and the identification with the community as well as the willingness to get involved are promoted by the local </a:t>
            </a:r>
            <a:r>
              <a:rPr lang="en-US" dirty="0" err="1"/>
              <a:t>cooperations</a:t>
            </a:r>
            <a:r>
              <a:rPr lang="en-US" dirty="0"/>
              <a:t> (Osler and Starkey 2006: 28). If this is also reflected in the structure and atmosphere in the school, it additionally contributes significantly to the development, experience and practice of democratic competencies among learners (Council of Europe 2018: 93).	 </a:t>
            </a:r>
          </a:p>
          <a:p>
            <a:r>
              <a:rPr lang="en-US" dirty="0"/>
              <a:t>     Furthermore, these approaches help to motivate students with poorer school performance to learn in the long term and to increase their performance. This is due in particular to the often improved relationships with their teachers and parents as a result of the cooperation, as well as to the fact that they feel part of the school community (Council of Europe 2018: 92; Osler and Starkey 2006: 42). It can also be demonstrated that student participation and inclusive forms of decision-making have a great impact on the sense of citizenship and responsibility that students assume, as well as on the self-efficacy they experience.</a:t>
            </a:r>
          </a:p>
          <a:p>
            <a:r>
              <a:rPr lang="en-US" dirty="0"/>
              <a:t>     In addition, analytical and critical thinking skills are fostered as well as communication skills that help in advocating one's position. Students' decision-making skills are fostered through active knowledge about and critical understanding of politics in a way that traditional political education is unable to provide, and identification with democratic values is demonstrably increased (Council of Europe 2018: 93).	 </a:t>
            </a:r>
          </a:p>
          <a:p>
            <a:endParaRPr lang="de-DE" dirty="0"/>
          </a:p>
        </p:txBody>
      </p:sp>
      <p:sp>
        <p:nvSpPr>
          <p:cNvPr id="4" name="Foliennummernplatzhalter 3"/>
          <p:cNvSpPr>
            <a:spLocks noGrp="1"/>
          </p:cNvSpPr>
          <p:nvPr>
            <p:ph type="sldNum" sz="quarter" idx="5"/>
          </p:nvPr>
        </p:nvSpPr>
        <p:spPr/>
        <p:txBody>
          <a:bodyPr/>
          <a:lstStyle/>
          <a:p>
            <a:fld id="{FCBC9B78-5997-4B6F-A3E6-866FE8FC5311}" type="slidenum">
              <a:rPr lang="de-DE" smtClean="0"/>
              <a:t>5</a:t>
            </a:fld>
            <a:endParaRPr lang="de-DE"/>
          </a:p>
        </p:txBody>
      </p:sp>
    </p:spTree>
    <p:extLst>
      <p:ext uri="{BB962C8B-B14F-4D97-AF65-F5344CB8AC3E}">
        <p14:creationId xmlns:p14="http://schemas.microsoft.com/office/powerpoint/2010/main" val="3870507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What are the starting points for such extracurricular cooperation?</a:t>
            </a:r>
          </a:p>
          <a:p>
            <a:endParaRPr lang="en-US" dirty="0"/>
          </a:p>
          <a:p>
            <a:r>
              <a:rPr lang="en-US" dirty="0"/>
              <a:t>     Since the whole school approach should be oriented toward the learners, their interests in particular should be taken into account when selecting cooperation partners. If possible, the integration of school-related topics should also be taken into consideration. [Possibly insert regional context here] Previous collaborations have been implemented in Germany, particularly in the area of education for sustainable development. Possible subject areas and points of contact with external actors include clubs, associations and youth organizations, social and ecological movements, cultural centers, libraries, neighborhood cafés and </a:t>
            </a:r>
            <a:r>
              <a:rPr lang="en-US" dirty="0" err="1"/>
              <a:t>worldshops</a:t>
            </a:r>
            <a:r>
              <a:rPr lang="en-US" dirty="0"/>
              <a:t>. 	</a:t>
            </a:r>
          </a:p>
          <a:p>
            <a:endParaRPr lang="de-DE" dirty="0"/>
          </a:p>
        </p:txBody>
      </p:sp>
      <p:sp>
        <p:nvSpPr>
          <p:cNvPr id="4" name="Foliennummernplatzhalter 3"/>
          <p:cNvSpPr>
            <a:spLocks noGrp="1"/>
          </p:cNvSpPr>
          <p:nvPr>
            <p:ph type="sldNum" sz="quarter" idx="5"/>
          </p:nvPr>
        </p:nvSpPr>
        <p:spPr/>
        <p:txBody>
          <a:bodyPr/>
          <a:lstStyle/>
          <a:p>
            <a:fld id="{FCBC9B78-5997-4B6F-A3E6-866FE8FC5311}" type="slidenum">
              <a:rPr lang="de-DE" smtClean="0"/>
              <a:t>6</a:t>
            </a:fld>
            <a:endParaRPr lang="de-DE"/>
          </a:p>
        </p:txBody>
      </p:sp>
    </p:spTree>
    <p:extLst>
      <p:ext uri="{BB962C8B-B14F-4D97-AF65-F5344CB8AC3E}">
        <p14:creationId xmlns:p14="http://schemas.microsoft.com/office/powerpoint/2010/main" val="609677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 Possible areas and starting points within the school itself are, for example, against the background of sustainability, student competitions or, more generally, project days and weeks, project and class trips, or visits to extracurricular places of learning. Projects, which can be realized, are known in Germany again mainly from the sustainable development [here again in the local context divergent examples call]. For example, there is the possibility to install and supervise solar systems on school roofs, to plant school gardens, to plant a school forest or to free the school from plastic. In addition, there are also social projects, such as "School without racism, school with courage", in which human dignity and the implementation of an anti-racist school culture are promoted. </a:t>
            </a:r>
            <a:endParaRPr lang="de-DE" dirty="0"/>
          </a:p>
        </p:txBody>
      </p:sp>
      <p:sp>
        <p:nvSpPr>
          <p:cNvPr id="4" name="Foliennummernplatzhalter 3"/>
          <p:cNvSpPr>
            <a:spLocks noGrp="1"/>
          </p:cNvSpPr>
          <p:nvPr>
            <p:ph type="sldNum" sz="quarter" idx="5"/>
          </p:nvPr>
        </p:nvSpPr>
        <p:spPr/>
        <p:txBody>
          <a:bodyPr/>
          <a:lstStyle/>
          <a:p>
            <a:fld id="{FCBC9B78-5997-4B6F-A3E6-866FE8FC5311}" type="slidenum">
              <a:rPr lang="de-DE" smtClean="0"/>
              <a:t>7</a:t>
            </a:fld>
            <a:endParaRPr lang="de-DE"/>
          </a:p>
        </p:txBody>
      </p:sp>
    </p:spTree>
    <p:extLst>
      <p:ext uri="{BB962C8B-B14F-4D97-AF65-F5344CB8AC3E}">
        <p14:creationId xmlns:p14="http://schemas.microsoft.com/office/powerpoint/2010/main" val="1096117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8600" indent="-228600">
              <a:buNone/>
            </a:pPr>
            <a:r>
              <a:rPr lang="en-US" sz="1200" b="0" dirty="0" err="1">
                <a:latin typeface="Arial" panose="020B0604020202020204" pitchFamily="34" charset="0"/>
              </a:rPr>
              <a:t>Zentrum</a:t>
            </a:r>
            <a:r>
              <a:rPr lang="en-US" sz="1200" b="0" baseline="0" dirty="0">
                <a:latin typeface="Arial" panose="020B0604020202020204" pitchFamily="34" charset="0"/>
              </a:rPr>
              <a:t> </a:t>
            </a:r>
            <a:r>
              <a:rPr lang="en-US" sz="1200" b="0" i="1" baseline="0" dirty="0">
                <a:latin typeface="Arial" panose="020B0604020202020204" pitchFamily="34" charset="0"/>
              </a:rPr>
              <a:t>polis</a:t>
            </a:r>
            <a:endParaRPr lang="en-US" sz="1200" b="0" i="1" dirty="0">
              <a:latin typeface="Arial" panose="020B0604020202020204" pitchFamily="34" charset="0"/>
            </a:endParaRPr>
          </a:p>
          <a:p>
            <a:pPr marL="228600" indent="-228600">
              <a:buAutoNum type="arabicPeriod"/>
            </a:pPr>
            <a:endParaRPr lang="en-US" dirty="0"/>
          </a:p>
          <a:p>
            <a:r>
              <a:rPr lang="en-US" dirty="0"/>
              <a:t>Description </a:t>
            </a:r>
            <a:br>
              <a:rPr lang="en-US" dirty="0"/>
            </a:br>
            <a:r>
              <a:rPr lang="en-US" dirty="0" err="1"/>
              <a:t>Zentrum</a:t>
            </a:r>
            <a:r>
              <a:rPr lang="en-US" dirty="0"/>
              <a:t> </a:t>
            </a:r>
            <a:r>
              <a:rPr lang="en-US" sz="1200" b="0" i="1" kern="1200" dirty="0">
                <a:solidFill>
                  <a:schemeClr val="tx1"/>
                </a:solidFill>
                <a:latin typeface="+mn-lt"/>
                <a:ea typeface="+mn-ea"/>
                <a:cs typeface="+mn-cs"/>
              </a:rPr>
              <a:t>polis</a:t>
            </a:r>
            <a:r>
              <a:rPr lang="en-US" sz="1200" b="0" i="0" kern="1200" dirty="0">
                <a:solidFill>
                  <a:schemeClr val="tx1"/>
                </a:solidFill>
                <a:latin typeface="+mn-lt"/>
                <a:ea typeface="+mn-ea"/>
                <a:cs typeface="+mn-cs"/>
              </a:rPr>
              <a:t> is the central education service institution for citizenship education in Austrian schools. The </a:t>
            </a:r>
            <a:r>
              <a:rPr lang="en-US" sz="1200" b="0" i="0" kern="1200" dirty="0" err="1">
                <a:solidFill>
                  <a:schemeClr val="tx1"/>
                </a:solidFill>
                <a:latin typeface="+mn-lt"/>
                <a:ea typeface="+mn-ea"/>
                <a:cs typeface="+mn-cs"/>
              </a:rPr>
              <a:t>centre</a:t>
            </a:r>
            <a:r>
              <a:rPr lang="en-US" sz="1200" b="0" i="0" kern="1200" dirty="0">
                <a:solidFill>
                  <a:schemeClr val="tx1"/>
                </a:solidFill>
                <a:latin typeface="+mn-lt"/>
                <a:ea typeface="+mn-ea"/>
                <a:cs typeface="+mn-cs"/>
              </a:rPr>
              <a:t> helps teachers to bring citizenship and human rights education into the classroom, serves as an information platform and advisory </a:t>
            </a:r>
            <a:r>
              <a:rPr lang="en-US" sz="1200" b="0" i="0" kern="1200" dirty="0" err="1">
                <a:solidFill>
                  <a:schemeClr val="tx1"/>
                </a:solidFill>
                <a:latin typeface="+mn-lt"/>
                <a:ea typeface="+mn-ea"/>
                <a:cs typeface="+mn-cs"/>
              </a:rPr>
              <a:t>centre</a:t>
            </a:r>
            <a:r>
              <a:rPr lang="en-US" sz="1200" b="0" i="0" kern="1200" dirty="0">
                <a:solidFill>
                  <a:schemeClr val="tx1"/>
                </a:solidFill>
                <a:latin typeface="+mn-lt"/>
                <a:ea typeface="+mn-ea"/>
                <a:cs typeface="+mn-cs"/>
              </a:rPr>
              <a:t>, develops new materials for the classroom on a regular basis, plays a part in the European and Austrian discussions on citizenship education, has an influential role in teacher training and organizes events for students.</a:t>
            </a:r>
          </a:p>
          <a:p>
            <a:r>
              <a:rPr lang="en-US" sz="1200" b="0" i="0" kern="1200" dirty="0" err="1">
                <a:solidFill>
                  <a:schemeClr val="tx1"/>
                </a:solidFill>
                <a:latin typeface="+mn-lt"/>
                <a:ea typeface="+mn-ea"/>
                <a:cs typeface="+mn-cs"/>
              </a:rPr>
              <a:t>Zentrum</a:t>
            </a:r>
            <a:r>
              <a:rPr lang="en-US" sz="1200" b="0" i="0" kern="1200" dirty="0">
                <a:solidFill>
                  <a:schemeClr val="tx1"/>
                </a:solidFill>
                <a:latin typeface="+mn-lt"/>
                <a:ea typeface="+mn-ea"/>
                <a:cs typeface="+mn-cs"/>
              </a:rPr>
              <a:t> polis refers to current political issues and aspects of human rights education or European political education.</a:t>
            </a:r>
          </a:p>
          <a:p>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t>Goals of </a:t>
            </a:r>
            <a:r>
              <a:rPr lang="en-US" dirty="0" err="1"/>
              <a:t>Zentrum</a:t>
            </a:r>
            <a:r>
              <a:rPr lang="en-US" dirty="0"/>
              <a:t> </a:t>
            </a:r>
            <a:r>
              <a:rPr lang="en-US" i="1" dirty="0"/>
              <a:t>polis</a:t>
            </a:r>
          </a:p>
          <a:p>
            <a:r>
              <a:rPr lang="en-US" sz="1200" b="0" i="0" kern="1200" dirty="0">
                <a:solidFill>
                  <a:schemeClr val="tx1"/>
                </a:solidFill>
                <a:latin typeface="+mn-lt"/>
                <a:ea typeface="+mn-ea"/>
                <a:cs typeface="+mn-cs"/>
              </a:rPr>
              <a:t>With the activities on offer </a:t>
            </a:r>
            <a:r>
              <a:rPr lang="en-US" sz="1200" b="0" i="1" kern="1200" dirty="0">
                <a:solidFill>
                  <a:schemeClr val="tx1"/>
                </a:solidFill>
                <a:latin typeface="+mn-lt"/>
                <a:ea typeface="+mn-ea"/>
                <a:cs typeface="+mn-cs"/>
              </a:rPr>
              <a:t>polis </a:t>
            </a:r>
            <a:r>
              <a:rPr lang="en-US" sz="1200" b="0" i="0" kern="1200" dirty="0">
                <a:solidFill>
                  <a:schemeClr val="tx1"/>
                </a:solidFill>
                <a:latin typeface="+mn-lt"/>
                <a:ea typeface="+mn-ea"/>
                <a:cs typeface="+mn-cs"/>
              </a:rPr>
              <a:t>supports skills-oriented teaching, the aim of which is a political awareness which the student has reached through careful deliberation. In this respect it is not primarily a question of the acquisition of the broadest possible range of knowledge, but of learning activities which enable the student to learn about, think about and deal with political themes. The activities are therefore linked to the lives and experiences of the students themselves.</a:t>
            </a:r>
          </a:p>
          <a:p>
            <a:endParaRPr lang="en-US" sz="1200" b="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n-ea"/>
                <a:cs typeface="+mn-cs"/>
              </a:rPr>
              <a:t>Zentrum</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polis</a:t>
            </a:r>
            <a:r>
              <a:rPr lang="en-US" sz="1200" b="0" i="0" kern="1200" dirty="0">
                <a:solidFill>
                  <a:schemeClr val="tx1"/>
                </a:solidFill>
                <a:effectLst/>
                <a:latin typeface="+mn-lt"/>
                <a:ea typeface="+mn-ea"/>
                <a:cs typeface="+mn-cs"/>
              </a:rPr>
              <a:t> offers teaching materials, workshops and trainings as well as texts on interdisciplinary political education and leads student competitions and projects on various (political) topics. One example of such an interdisciplinary project is CITIZED. </a:t>
            </a:r>
            <a:endParaRPr lang="en-US" sz="1200" b="0" i="0" kern="1200" dirty="0">
              <a:solidFill>
                <a:schemeClr val="tx1"/>
              </a:solidFill>
              <a:latin typeface="+mn-lt"/>
              <a:ea typeface="+mn-ea"/>
              <a:cs typeface="+mn-cs"/>
            </a:endParaRPr>
          </a:p>
          <a:p>
            <a:endParaRPr lang="en-US" sz="1200" b="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latin typeface="+mn-lt"/>
                <a:ea typeface="+mn-ea"/>
                <a:cs typeface="+mn-cs"/>
              </a:rPr>
              <a:t>Project CITIZED</a:t>
            </a:r>
            <a:br>
              <a:rPr lang="en-US" sz="1200" b="0" i="0" kern="1200" dirty="0">
                <a:solidFill>
                  <a:schemeClr val="tx1"/>
                </a:solidFill>
                <a:latin typeface="+mn-lt"/>
                <a:ea typeface="+mn-ea"/>
                <a:cs typeface="+mn-cs"/>
              </a:rPr>
            </a:br>
            <a:r>
              <a:rPr lang="en-US" sz="1200" b="0" i="0" kern="1200" dirty="0">
                <a:solidFill>
                  <a:schemeClr val="tx1"/>
                </a:solidFill>
                <a:latin typeface="+mn-lt"/>
                <a:ea typeface="+mn-ea"/>
                <a:cs typeface="+mn-cs"/>
              </a:rPr>
              <a:t>The CITIZED project of </a:t>
            </a:r>
            <a:r>
              <a:rPr lang="en-US" sz="1200" b="0" i="0" kern="1200" dirty="0" err="1">
                <a:solidFill>
                  <a:schemeClr val="tx1"/>
                </a:solidFill>
                <a:latin typeface="+mn-lt"/>
                <a:ea typeface="+mn-ea"/>
                <a:cs typeface="+mn-cs"/>
              </a:rPr>
              <a:t>Zentrum</a:t>
            </a:r>
            <a:r>
              <a:rPr lang="en-US" sz="1200" b="0" i="0" kern="1200" dirty="0">
                <a:solidFill>
                  <a:schemeClr val="tx1"/>
                </a:solidFill>
                <a:latin typeface="+mn-lt"/>
                <a:ea typeface="+mn-ea"/>
                <a:cs typeface="+mn-cs"/>
              </a:rPr>
              <a:t> </a:t>
            </a:r>
            <a:r>
              <a:rPr lang="en-US" sz="1200" b="0" i="1" kern="1200" dirty="0">
                <a:solidFill>
                  <a:schemeClr val="tx1"/>
                </a:solidFill>
                <a:latin typeface="+mn-lt"/>
                <a:ea typeface="+mn-ea"/>
                <a:cs typeface="+mn-cs"/>
              </a:rPr>
              <a:t>polis</a:t>
            </a:r>
            <a:r>
              <a:rPr lang="en-US" sz="1200" b="0" i="0" kern="1200" dirty="0">
                <a:solidFill>
                  <a:schemeClr val="tx1"/>
                </a:solidFill>
                <a:latin typeface="+mn-lt"/>
                <a:ea typeface="+mn-ea"/>
                <a:cs typeface="+mn-cs"/>
              </a:rPr>
              <a:t> aims to support educational policies directed towards “enhancing the acquisition of social and civic competences”. </a:t>
            </a:r>
            <a:r>
              <a:rPr lang="de-AT" sz="1200" b="0" i="0" kern="1200" dirty="0" err="1">
                <a:solidFill>
                  <a:schemeClr val="tx1"/>
                </a:solidFill>
                <a:latin typeface="+mn-lt"/>
                <a:ea typeface="+mn-ea"/>
                <a:cs typeface="+mn-cs"/>
              </a:rPr>
              <a:t>Its</a:t>
            </a:r>
            <a:r>
              <a:rPr lang="de-AT" sz="1200" b="0" i="0" kern="1200" dirty="0">
                <a:solidFill>
                  <a:schemeClr val="tx1"/>
                </a:solidFill>
                <a:latin typeface="+mn-lt"/>
                <a:ea typeface="+mn-ea"/>
                <a:cs typeface="+mn-cs"/>
              </a:rPr>
              <a:t> </a:t>
            </a:r>
            <a:r>
              <a:rPr lang="de-AT" sz="1200" b="0" i="0" kern="1200" dirty="0" err="1">
                <a:solidFill>
                  <a:schemeClr val="tx1"/>
                </a:solidFill>
                <a:latin typeface="+mn-lt"/>
                <a:ea typeface="+mn-ea"/>
                <a:cs typeface="+mn-cs"/>
              </a:rPr>
              <a:t>specific</a:t>
            </a:r>
            <a:r>
              <a:rPr lang="de-AT" sz="1200" b="0" i="0" kern="1200" dirty="0">
                <a:solidFill>
                  <a:schemeClr val="tx1"/>
                </a:solidFill>
                <a:latin typeface="+mn-lt"/>
                <a:ea typeface="+mn-ea"/>
                <a:cs typeface="+mn-cs"/>
              </a:rPr>
              <a:t> </a:t>
            </a:r>
            <a:r>
              <a:rPr lang="de-AT" sz="1200" b="0" i="0" kern="1200" dirty="0" err="1">
                <a:solidFill>
                  <a:schemeClr val="tx1"/>
                </a:solidFill>
                <a:latin typeface="+mn-lt"/>
                <a:ea typeface="+mn-ea"/>
                <a:cs typeface="+mn-cs"/>
              </a:rPr>
              <a:t>objectives</a:t>
            </a:r>
            <a:r>
              <a:rPr lang="de-AT" sz="1200" b="0" i="0" kern="1200" dirty="0">
                <a:solidFill>
                  <a:schemeClr val="tx1"/>
                </a:solidFill>
                <a:latin typeface="+mn-lt"/>
                <a:ea typeface="+mn-ea"/>
                <a:cs typeface="+mn-cs"/>
              </a:rPr>
              <a:t> </a:t>
            </a:r>
            <a:r>
              <a:rPr lang="de-AT" sz="1200" b="0" i="0" kern="1200" dirty="0" err="1">
                <a:solidFill>
                  <a:schemeClr val="tx1"/>
                </a:solidFill>
                <a:latin typeface="+mn-lt"/>
                <a:ea typeface="+mn-ea"/>
                <a:cs typeface="+mn-cs"/>
              </a:rPr>
              <a:t>are</a:t>
            </a:r>
            <a:r>
              <a:rPr lang="de-AT" sz="1200" b="0" i="0" kern="1200" dirty="0">
                <a:solidFill>
                  <a:schemeClr val="tx1"/>
                </a:solidFill>
                <a:latin typeface="+mn-lt"/>
                <a:ea typeface="+mn-ea"/>
                <a:cs typeface="+mn-cs"/>
              </a:rPr>
              <a:t> – </a:t>
            </a:r>
            <a:r>
              <a:rPr lang="de-AT" sz="1200" b="0" i="0" kern="1200" dirty="0" err="1">
                <a:solidFill>
                  <a:schemeClr val="tx1"/>
                </a:solidFill>
                <a:latin typeface="+mn-lt"/>
                <a:ea typeface="+mn-ea"/>
                <a:cs typeface="+mn-cs"/>
              </a:rPr>
              <a:t>for</a:t>
            </a:r>
            <a:r>
              <a:rPr lang="de-AT" sz="1200" b="0" i="0" kern="1200" dirty="0">
                <a:solidFill>
                  <a:schemeClr val="tx1"/>
                </a:solidFill>
                <a:latin typeface="+mn-lt"/>
                <a:ea typeface="+mn-ea"/>
                <a:cs typeface="+mn-cs"/>
              </a:rPr>
              <a:t> </a:t>
            </a:r>
            <a:r>
              <a:rPr lang="de-AT" sz="1200" b="0" i="0" kern="1200" dirty="0" err="1">
                <a:solidFill>
                  <a:schemeClr val="tx1"/>
                </a:solidFill>
                <a:latin typeface="+mn-lt"/>
                <a:ea typeface="+mn-ea"/>
                <a:cs typeface="+mn-cs"/>
              </a:rPr>
              <a:t>example</a:t>
            </a:r>
            <a:r>
              <a:rPr lang="de-AT" sz="1200" b="0" i="0" kern="1200" dirty="0">
                <a:solidFill>
                  <a:schemeClr val="tx1"/>
                </a:solidFill>
                <a:latin typeface="+mn-lt"/>
                <a:ea typeface="+mn-ea"/>
                <a:cs typeface="+mn-cs"/>
              </a:rPr>
              <a:t> - </a:t>
            </a:r>
            <a:r>
              <a:rPr lang="en-US" sz="1200" b="0" i="0" kern="1200" dirty="0">
                <a:solidFill>
                  <a:schemeClr val="tx1"/>
                </a:solidFill>
                <a:latin typeface="+mn-lt"/>
                <a:ea typeface="+mn-ea"/>
                <a:cs typeface="+mn-cs"/>
              </a:rPr>
              <a:t>developing a collaborative open platform and giving access to good practice examples and methodological instruments for schools implementing “whole school” citizenship education projects; also in this case a key reference will be the “Democratic Schools Network” approach.</a:t>
            </a:r>
            <a:r>
              <a:rPr lang="en-US" sz="1200" b="0" i="0" kern="1200" baseline="0" dirty="0">
                <a:solidFill>
                  <a:schemeClr val="tx1"/>
                </a:solidFill>
                <a:latin typeface="+mn-lt"/>
                <a:ea typeface="+mn-ea"/>
                <a:cs typeface="+mn-cs"/>
              </a:rPr>
              <a:t> </a:t>
            </a:r>
            <a:endParaRPr lang="en-US" sz="1200" b="0" i="0" kern="1200" dirty="0">
              <a:solidFill>
                <a:schemeClr val="tx1"/>
              </a:solidFill>
              <a:latin typeface="+mn-lt"/>
              <a:ea typeface="+mn-ea"/>
              <a:cs typeface="+mn-cs"/>
            </a:endParaRPr>
          </a:p>
          <a:p>
            <a:endParaRPr lang="en-US" sz="1200" b="0" i="0" kern="1200" dirty="0">
              <a:solidFill>
                <a:schemeClr val="tx1"/>
              </a:solidFill>
              <a:latin typeface="+mn-lt"/>
              <a:ea typeface="+mn-ea"/>
              <a:cs typeface="+mn-cs"/>
            </a:endParaRPr>
          </a:p>
          <a:p>
            <a:endParaRPr lang="en-US" sz="1200" b="0" i="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FCBC9B78-5997-4B6F-A3E6-866FE8FC5311}" type="slidenum">
              <a:rPr lang="de-DE" smtClean="0"/>
              <a:t>9</a:t>
            </a:fld>
            <a:endParaRPr lang="de-DE"/>
          </a:p>
        </p:txBody>
      </p:sp>
    </p:spTree>
    <p:extLst>
      <p:ext uri="{BB962C8B-B14F-4D97-AF65-F5344CB8AC3E}">
        <p14:creationId xmlns:p14="http://schemas.microsoft.com/office/powerpoint/2010/main" val="421277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Project description </a:t>
            </a:r>
            <a:endParaRPr lang="hr-HR" dirty="0"/>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project „Stop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nasilju</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među</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djecom</a:t>
            </a:r>
            <a:r>
              <a:rPr lang="en-US" sz="1800" dirty="0">
                <a:effectLst/>
                <a:latin typeface="Calibri" panose="020F0502020204030204" pitchFamily="34" charset="0"/>
                <a:ea typeface="Calibri" panose="020F0502020204030204" pitchFamily="34" charset="0"/>
                <a:cs typeface="Times New Roman" panose="02020603050405020304" pitchFamily="18" charset="0"/>
              </a:rPr>
              <a:t>” is a UNICEF</a:t>
            </a:r>
            <a:r>
              <a:rPr lang="hr-HR" sz="1800" dirty="0">
                <a:effectLst/>
                <a:latin typeface="Calibri" panose="020F0502020204030204" pitchFamily="34" charset="0"/>
                <a:ea typeface="Calibri" panose="020F0502020204030204" pitchFamily="34" charset="0"/>
                <a:cs typeface="Times New Roman" panose="02020603050405020304" pitchFamily="18" charset="0"/>
              </a:rPr>
              <a:t> Croatia</a:t>
            </a:r>
            <a:r>
              <a:rPr lang="en-US" sz="1800" dirty="0">
                <a:effectLst/>
                <a:latin typeface="Calibri" panose="020F0502020204030204" pitchFamily="34" charset="0"/>
                <a:ea typeface="Calibri" panose="020F0502020204030204" pitchFamily="34" charset="0"/>
                <a:cs typeface="Times New Roman" panose="02020603050405020304" pitchFamily="18" charset="0"/>
              </a:rPr>
              <a:t> project that was implemented in Croatian schools from 2003 to 2012</a:t>
            </a:r>
            <a:r>
              <a:rPr lang="hr-HR" sz="1800" dirty="0">
                <a:effectLst/>
                <a:latin typeface="Calibri" panose="020F0502020204030204" pitchFamily="34" charset="0"/>
                <a:ea typeface="Calibri" panose="020F0502020204030204" pitchFamily="34" charset="0"/>
                <a:cs typeface="Times New Roman" panose="02020603050405020304" pitchFamily="18" charset="0"/>
              </a:rPr>
              <a:t>, </a:t>
            </a:r>
            <a:r>
              <a:rPr lang="hr-HR" sz="1800" dirty="0" err="1">
                <a:effectLst/>
                <a:latin typeface="Calibri" panose="020F0502020204030204" pitchFamily="34" charset="0"/>
                <a:ea typeface="Calibri" panose="020F0502020204030204" pitchFamily="34" charset="0"/>
                <a:cs typeface="Times New Roman" panose="02020603050405020304" pitchFamily="18" charset="0"/>
              </a:rPr>
              <a:t>facilitated</a:t>
            </a:r>
            <a:r>
              <a:rPr lang="hr-HR" sz="1800" dirty="0">
                <a:effectLst/>
                <a:latin typeface="Calibri" panose="020F0502020204030204" pitchFamily="34" charset="0"/>
                <a:ea typeface="Calibri" panose="020F0502020204030204" pitchFamily="34" charset="0"/>
                <a:cs typeface="Times New Roman" panose="02020603050405020304" pitchFamily="18" charset="0"/>
              </a:rPr>
              <a:t> </a:t>
            </a:r>
            <a:r>
              <a:rPr lang="hr-HR" sz="1800" dirty="0" err="1">
                <a:effectLst/>
                <a:latin typeface="Calibri" panose="020F0502020204030204" pitchFamily="34" charset="0"/>
                <a:ea typeface="Calibri" panose="020F0502020204030204" pitchFamily="34" charset="0"/>
                <a:cs typeface="Times New Roman" panose="02020603050405020304" pitchFamily="18" charset="0"/>
              </a:rPr>
              <a:t>by</a:t>
            </a:r>
            <a:r>
              <a:rPr lang="hr-HR" sz="1800" dirty="0">
                <a:effectLst/>
                <a:latin typeface="Calibri" panose="020F0502020204030204" pitchFamily="34" charset="0"/>
                <a:ea typeface="Calibri" panose="020F0502020204030204" pitchFamily="34" charset="0"/>
                <a:cs typeface="Times New Roman" panose="02020603050405020304" pitchFamily="18" charset="0"/>
              </a:rPr>
              <a:t> UNICEF Croatia, </a:t>
            </a:r>
            <a:r>
              <a:rPr lang="hr-HR" sz="1800" dirty="0" err="1">
                <a:effectLst/>
                <a:latin typeface="Calibri" panose="020F0502020204030204" pitchFamily="34" charset="0"/>
                <a:ea typeface="Calibri" panose="020F0502020204030204" pitchFamily="34" charset="0"/>
                <a:cs typeface="Times New Roman" panose="02020603050405020304" pitchFamily="18" charset="0"/>
              </a:rPr>
              <a:t>and</a:t>
            </a:r>
            <a:r>
              <a:rPr lang="hr-HR" sz="1800" dirty="0">
                <a:effectLst/>
                <a:latin typeface="Calibri" panose="020F0502020204030204" pitchFamily="34" charset="0"/>
                <a:ea typeface="Calibri" panose="020F0502020204030204" pitchFamily="34" charset="0"/>
                <a:cs typeface="Times New Roman" panose="02020603050405020304" pitchFamily="18" charset="0"/>
              </a:rPr>
              <a:t> </a:t>
            </a:r>
            <a:r>
              <a:rPr lang="hr-HR" sz="1800" dirty="0" err="1">
                <a:effectLst/>
                <a:latin typeface="Calibri" panose="020F0502020204030204" pitchFamily="34" charset="0"/>
                <a:ea typeface="Calibri" panose="020F0502020204030204" pitchFamily="34" charset="0"/>
                <a:cs typeface="Times New Roman" panose="02020603050405020304" pitchFamily="18" charset="0"/>
              </a:rPr>
              <a:t>after</a:t>
            </a:r>
            <a:r>
              <a:rPr lang="hr-HR" sz="1800" dirty="0">
                <a:effectLst/>
                <a:latin typeface="Calibri" panose="020F0502020204030204" pitchFamily="34" charset="0"/>
                <a:ea typeface="Calibri" panose="020F0502020204030204" pitchFamily="34" charset="0"/>
                <a:cs typeface="Times New Roman" panose="02020603050405020304" pitchFamily="18" charset="0"/>
              </a:rPr>
              <a:t> </a:t>
            </a:r>
            <a:r>
              <a:rPr lang="hr-HR" sz="1800" dirty="0" err="1">
                <a:effectLst/>
                <a:latin typeface="Calibri" panose="020F0502020204030204" pitchFamily="34" charset="0"/>
                <a:ea typeface="Calibri" panose="020F0502020204030204" pitchFamily="34" charset="0"/>
                <a:cs typeface="Times New Roman" panose="02020603050405020304" pitchFamily="18" charset="0"/>
              </a:rPr>
              <a:t>that</a:t>
            </a:r>
            <a:r>
              <a:rPr lang="hr-HR" sz="1800" dirty="0">
                <a:effectLst/>
                <a:latin typeface="Calibri" panose="020F0502020204030204" pitchFamily="34" charset="0"/>
                <a:ea typeface="Calibri" panose="020F0502020204030204" pitchFamily="34" charset="0"/>
                <a:cs typeface="Times New Roman" panose="02020603050405020304" pitchFamily="18" charset="0"/>
              </a:rPr>
              <a:t> </a:t>
            </a:r>
            <a:r>
              <a:rPr lang="hr-HR" sz="1800" dirty="0" err="1">
                <a:effectLst/>
                <a:latin typeface="Calibri" panose="020F0502020204030204" pitchFamily="34" charset="0"/>
                <a:ea typeface="Calibri" panose="020F0502020204030204" pitchFamily="34" charset="0"/>
                <a:cs typeface="Times New Roman" panose="02020603050405020304" pitchFamily="18" charset="0"/>
              </a:rPr>
              <a:t>the</a:t>
            </a:r>
            <a:r>
              <a:rPr lang="hr-HR" sz="1800" dirty="0">
                <a:effectLst/>
                <a:latin typeface="Calibri" panose="020F0502020204030204" pitchFamily="34" charset="0"/>
                <a:ea typeface="Calibri" panose="020F0502020204030204" pitchFamily="34" charset="0"/>
                <a:cs typeface="Times New Roman" panose="02020603050405020304" pitchFamily="18" charset="0"/>
              </a:rPr>
              <a:t> </a:t>
            </a:r>
            <a:r>
              <a:rPr lang="hr-HR" sz="1800" dirty="0" err="1">
                <a:effectLst/>
                <a:latin typeface="Calibri" panose="020F0502020204030204" pitchFamily="34" charset="0"/>
                <a:ea typeface="Calibri" panose="020F0502020204030204" pitchFamily="34" charset="0"/>
                <a:cs typeface="Times New Roman" panose="02020603050405020304" pitchFamily="18" charset="0"/>
              </a:rPr>
              <a:t>Ministry</a:t>
            </a:r>
            <a:r>
              <a:rPr lang="hr-HR" sz="1800" dirty="0">
                <a:effectLst/>
                <a:latin typeface="Calibri" panose="020F0502020204030204" pitchFamily="34" charset="0"/>
                <a:ea typeface="Calibri" panose="020F0502020204030204" pitchFamily="34" charset="0"/>
                <a:cs typeface="Times New Roman" panose="02020603050405020304" pitchFamily="18" charset="0"/>
              </a:rPr>
              <a:t> </a:t>
            </a:r>
            <a:r>
              <a:rPr lang="hr-HR" sz="1800" dirty="0" err="1">
                <a:effectLst/>
                <a:latin typeface="Calibri" panose="020F0502020204030204" pitchFamily="34" charset="0"/>
                <a:ea typeface="Calibri" panose="020F0502020204030204" pitchFamily="34" charset="0"/>
                <a:cs typeface="Times New Roman" panose="02020603050405020304" pitchFamily="18" charset="0"/>
              </a:rPr>
              <a:t>of</a:t>
            </a:r>
            <a:r>
              <a:rPr lang="hr-HR" sz="1800" dirty="0">
                <a:effectLst/>
                <a:latin typeface="Calibri" panose="020F0502020204030204" pitchFamily="34" charset="0"/>
                <a:ea typeface="Calibri" panose="020F0502020204030204" pitchFamily="34" charset="0"/>
                <a:cs typeface="Times New Roman" panose="02020603050405020304" pitchFamily="18" charset="0"/>
              </a:rPr>
              <a:t> </a:t>
            </a:r>
            <a:r>
              <a:rPr lang="hr-HR" sz="1800" dirty="0" err="1">
                <a:effectLst/>
                <a:latin typeface="Calibri" panose="020F0502020204030204" pitchFamily="34" charset="0"/>
                <a:ea typeface="Calibri" panose="020F0502020204030204" pitchFamily="34" charset="0"/>
                <a:cs typeface="Times New Roman" panose="02020603050405020304" pitchFamily="18" charset="0"/>
              </a:rPr>
              <a:t>Education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It offered each school a mentor who would work with them on decreasing the violence among students. During those 10 years of implementation1500 teachers and 150 000 students from 185 schools participated in the project activities. As a result, the peer violence in those schools dropped by an impressive 50%, making it one of the most successful projects in the world. </a:t>
            </a:r>
            <a:endParaRPr lang="en-US" dirty="0"/>
          </a:p>
          <a:p>
            <a:r>
              <a:rPr lang="en-US" dirty="0"/>
              <a:t>The goal of this project was to empower both teachers and students and to involve them in the prevention of school violence</a:t>
            </a:r>
            <a:r>
              <a:rPr lang="hr-HR" dirty="0"/>
              <a:t> </a:t>
            </a:r>
            <a:r>
              <a:rPr lang="hr-HR" dirty="0" err="1"/>
              <a:t>and</a:t>
            </a:r>
            <a:r>
              <a:rPr lang="hr-HR" dirty="0"/>
              <a:t> </a:t>
            </a:r>
            <a:r>
              <a:rPr lang="en-GB" noProof="0" dirty="0"/>
              <a:t>bullying</a:t>
            </a:r>
            <a:r>
              <a:rPr lang="en-US" dirty="0"/>
              <a:t>. </a:t>
            </a:r>
            <a:r>
              <a:rPr lang="hr-HR" dirty="0" err="1"/>
              <a:t>It</a:t>
            </a:r>
            <a:r>
              <a:rPr lang="hr-HR" dirty="0"/>
              <a:t> </a:t>
            </a:r>
            <a:r>
              <a:rPr lang="en-US" dirty="0"/>
              <a:t>recognized the need of a wholistic approach to this problem by including the entire school in dealing with it. </a:t>
            </a:r>
          </a:p>
          <a:p>
            <a:endParaRPr lang="en-US" dirty="0"/>
          </a:p>
          <a:p>
            <a:r>
              <a:rPr lang="en-US" dirty="0"/>
              <a:t>Implementation of the project </a:t>
            </a:r>
          </a:p>
          <a:p>
            <a:r>
              <a:rPr lang="en-US" dirty="0"/>
              <a:t>The program was implemented in cooperation with experts that had the role of mentors. Each participating school got a mentor that followed the work of the school, educated its teachers, and helped throughout the school year. Each teacher would go through professional development. Student participation was a key element of this project. Each class departments would decide on their own values, rules, and consequences for the bully behavior. Student built and strengthened their socio-emotional skills, peers were educated on how to be helpers to their peers and provide support to other children who suffer violence or behave violently. Special attention was paid to children who continuously behaved violently, so they would change their behavior, compensate for the damage they’ve done to others and build self-confidence and internal capacities for empathy towards other children. Evaluation of the program has confirmed that it is effective if implemented consistently, continuously and in its entirety. The program contributes to increasing teacher competence and reduces feeling the helplessness of school staff in combating violent behavior among children. Each school got a certificate as „Violence free school” that was renewed every three years. Because of its success the project was translated to English and adopted by other countries in the region and the world. Unfortunately, since the Ministry took over the project in 2012 school evaluations stopped and the “Violence free school” statuses expired.</a:t>
            </a:r>
          </a:p>
        </p:txBody>
      </p:sp>
      <p:sp>
        <p:nvSpPr>
          <p:cNvPr id="4" name="Foliennummernplatzhalter 3"/>
          <p:cNvSpPr>
            <a:spLocks noGrp="1"/>
          </p:cNvSpPr>
          <p:nvPr>
            <p:ph type="sldNum" sz="quarter" idx="5"/>
          </p:nvPr>
        </p:nvSpPr>
        <p:spPr/>
        <p:txBody>
          <a:bodyPr/>
          <a:lstStyle/>
          <a:p>
            <a:fld id="{FCBC9B78-5997-4B6F-A3E6-866FE8FC5311}" type="slidenum">
              <a:rPr lang="de-DE" smtClean="0"/>
              <a:t>10</a:t>
            </a:fld>
            <a:endParaRPr lang="de-DE"/>
          </a:p>
        </p:txBody>
      </p:sp>
    </p:spTree>
    <p:extLst>
      <p:ext uri="{BB962C8B-B14F-4D97-AF65-F5344CB8AC3E}">
        <p14:creationId xmlns:p14="http://schemas.microsoft.com/office/powerpoint/2010/main" val="2170210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0F8CF-692C-4963-8B5E-D1C0928CF160}"/>
              </a:ext>
            </a:extLst>
          </p:cNvPr>
          <p:cNvSpPr>
            <a:spLocks noGrp="1"/>
          </p:cNvSpPr>
          <p:nvPr>
            <p:ph type="ctrTitle"/>
          </p:nvPr>
        </p:nvSpPr>
        <p:spPr>
          <a:xfrm>
            <a:off x="1429612" y="1013984"/>
            <a:ext cx="7714388" cy="3260635"/>
          </a:xfrm>
        </p:spPr>
        <p:txBody>
          <a:bodyPr anchor="b"/>
          <a:lstStyle>
            <a:lvl1pPr algn="l">
              <a:defRPr sz="2800"/>
            </a:lvl1pPr>
          </a:lstStyle>
          <a:p>
            <a:r>
              <a:rPr lang="en-US" dirty="0"/>
              <a:t>Click to edit Master title style</a:t>
            </a:r>
          </a:p>
        </p:txBody>
      </p:sp>
      <p:sp>
        <p:nvSpPr>
          <p:cNvPr id="3" name="Subtitle 2">
            <a:extLst>
              <a:ext uri="{FF2B5EF4-FFF2-40B4-BE49-F238E27FC236}">
                <a16:creationId xmlns:a16="http://schemas.microsoft.com/office/drawing/2014/main" id="{9F419655-1613-4CC0-BBE9-BD2CB2C3C766}"/>
              </a:ext>
            </a:extLst>
          </p:cNvPr>
          <p:cNvSpPr>
            <a:spLocks noGrp="1"/>
          </p:cNvSpPr>
          <p:nvPr>
            <p:ph type="subTitle" idx="1"/>
          </p:nvPr>
        </p:nvSpPr>
        <p:spPr>
          <a:xfrm>
            <a:off x="1429612" y="4848464"/>
            <a:ext cx="7714388" cy="1085849"/>
          </a:xfr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74A8F727-72C8-47A9-8E54-AD84590286F9}"/>
              </a:ext>
            </a:extLst>
          </p:cNvPr>
          <p:cNvSpPr>
            <a:spLocks noGrp="1"/>
          </p:cNvSpPr>
          <p:nvPr>
            <p:ph type="sldNum" sz="quarter" idx="12"/>
          </p:nvPr>
        </p:nvSpPr>
        <p:spPr/>
        <p:txBody>
          <a:bodyPr/>
          <a:lstStyle/>
          <a:p>
            <a:fld id="{EFE71E98-A417-4ECC-ACEB-C0490C20DB04}" type="slidenum">
              <a:rPr lang="en-US" smtClean="0"/>
              <a:t>‹Nr.›</a:t>
            </a:fld>
            <a:endParaRPr lang="en-US" dirty="0"/>
          </a:p>
        </p:txBody>
      </p:sp>
      <p:cxnSp>
        <p:nvCxnSpPr>
          <p:cNvPr id="7" name="Straight Connector 6">
            <a:extLst>
              <a:ext uri="{FF2B5EF4-FFF2-40B4-BE49-F238E27FC236}">
                <a16:creationId xmlns:a16="http://schemas.microsoft.com/office/drawing/2014/main" id="{AEED5540-64E5-4258-ABA4-753F07B71B38}"/>
              </a:ext>
            </a:extLst>
          </p:cNvPr>
          <p:cNvCxnSpPr>
            <a:cxnSpLocks/>
          </p:cNvCxnSpPr>
          <p:nvPr/>
        </p:nvCxnSpPr>
        <p:spPr>
          <a:xfrm>
            <a:off x="1524000" y="4571506"/>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71170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8A5DE-E5C6-4DB9-AD28-8F1EAC6F5513}"/>
              </a:ext>
            </a:extLst>
          </p:cNvPr>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4363E08E-9B2D-4740-9AC6-D5E1CFB95FC6}"/>
              </a:ext>
            </a:extLst>
          </p:cNvPr>
          <p:cNvSpPr>
            <a:spLocks noGrp="1"/>
          </p:cNvSpPr>
          <p:nvPr>
            <p:ph type="body" orient="vert" idx="1"/>
          </p:nvPr>
        </p:nvSpPr>
        <p:spPr>
          <a:xfrm>
            <a:off x="1429566" y="2229957"/>
            <a:ext cx="9238434" cy="3866043"/>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E4E3736-E8AA-4F58-9D3A-27050B287F9D}"/>
              </a:ext>
            </a:extLst>
          </p:cNvPr>
          <p:cNvSpPr>
            <a:spLocks noGrp="1"/>
          </p:cNvSpPr>
          <p:nvPr>
            <p:ph type="dt" sz="half" idx="10"/>
          </p:nvPr>
        </p:nvSpPr>
        <p:spPr>
          <a:xfrm>
            <a:off x="5732125" y="6133934"/>
            <a:ext cx="2673295" cy="365125"/>
          </a:xfrm>
          <a:prstGeom prst="rect">
            <a:avLst/>
          </a:prstGeom>
        </p:spPr>
        <p:txBody>
          <a:bodyPr/>
          <a:lstStyle/>
          <a:p>
            <a:fld id="{875C5F6B-F899-474F-B3F5-236DD4220A73}" type="datetime1">
              <a:rPr lang="en-US" smtClean="0"/>
              <a:t>5/13/2022</a:t>
            </a:fld>
            <a:endParaRPr lang="en-US"/>
          </a:p>
        </p:txBody>
      </p:sp>
      <p:sp>
        <p:nvSpPr>
          <p:cNvPr id="5" name="Footer Placeholder 4">
            <a:extLst>
              <a:ext uri="{FF2B5EF4-FFF2-40B4-BE49-F238E27FC236}">
                <a16:creationId xmlns:a16="http://schemas.microsoft.com/office/drawing/2014/main" id="{1DE95E84-15BC-478B-9DAB-15025867BB9C}"/>
              </a:ext>
            </a:extLst>
          </p:cNvPr>
          <p:cNvSpPr>
            <a:spLocks noGrp="1"/>
          </p:cNvSpPr>
          <p:nvPr>
            <p:ph type="ftr" sz="quarter" idx="11"/>
          </p:nvPr>
        </p:nvSpPr>
        <p:spPr>
          <a:xfrm>
            <a:off x="1429566" y="5933502"/>
            <a:ext cx="3086155" cy="718781"/>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3E9D98F-E0A8-4254-A957-7F17811D017E}"/>
              </a:ext>
            </a:extLst>
          </p:cNvPr>
          <p:cNvSpPr>
            <a:spLocks noGrp="1"/>
          </p:cNvSpPr>
          <p:nvPr>
            <p:ph type="sldNum" sz="quarter" idx="12"/>
          </p:nvPr>
        </p:nvSpPr>
        <p:spPr/>
        <p:txBody>
          <a:bodyPr/>
          <a:lstStyle/>
          <a:p>
            <a:fld id="{EFE71E98-A417-4ECC-ACEB-C0490C20DB04}" type="slidenum">
              <a:rPr lang="en-US" smtClean="0"/>
              <a:t>‹Nr.›</a:t>
            </a:fld>
            <a:endParaRPr lang="en-US"/>
          </a:p>
        </p:txBody>
      </p:sp>
    </p:spTree>
    <p:extLst>
      <p:ext uri="{BB962C8B-B14F-4D97-AF65-F5344CB8AC3E}">
        <p14:creationId xmlns:p14="http://schemas.microsoft.com/office/powerpoint/2010/main" val="462569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DE70F5-2276-4F91-9FC2-8DA4B528814A}"/>
              </a:ext>
            </a:extLst>
          </p:cNvPr>
          <p:cNvSpPr>
            <a:spLocks noGrp="1"/>
          </p:cNvSpPr>
          <p:nvPr>
            <p:ph type="title" orient="vert"/>
          </p:nvPr>
        </p:nvSpPr>
        <p:spPr>
          <a:xfrm>
            <a:off x="9144000" y="1467699"/>
            <a:ext cx="1758461" cy="4628301"/>
          </a:xfrm>
        </p:spPr>
        <p:txBody>
          <a:bodyPr vert="eaVert"/>
          <a:lstStyle>
            <a:lvl1pPr>
              <a:defRPr>
                <a:solidFill>
                  <a:schemeClr val="tx1"/>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D21856C5-C2FD-45E4-A631-AC06B5495BEA}"/>
              </a:ext>
            </a:extLst>
          </p:cNvPr>
          <p:cNvSpPr>
            <a:spLocks noGrp="1"/>
          </p:cNvSpPr>
          <p:nvPr>
            <p:ph type="body" orient="vert" idx="1"/>
          </p:nvPr>
        </p:nvSpPr>
        <p:spPr>
          <a:xfrm>
            <a:off x="1182312" y="1467699"/>
            <a:ext cx="7839379" cy="4628301"/>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EE336EA-B6DD-4115-9C67-79A24C866ED4}"/>
              </a:ext>
            </a:extLst>
          </p:cNvPr>
          <p:cNvSpPr>
            <a:spLocks noGrp="1"/>
          </p:cNvSpPr>
          <p:nvPr>
            <p:ph type="dt" sz="half" idx="10"/>
          </p:nvPr>
        </p:nvSpPr>
        <p:spPr>
          <a:xfrm>
            <a:off x="5732125" y="6133934"/>
            <a:ext cx="2673295" cy="365125"/>
          </a:xfrm>
          <a:prstGeom prst="rect">
            <a:avLst/>
          </a:prstGeom>
        </p:spPr>
        <p:txBody>
          <a:bodyPr/>
          <a:lstStyle/>
          <a:p>
            <a:fld id="{B54F2EFC-2893-4EC0-BCEF-6FD21B24FCA7}" type="datetime1">
              <a:rPr lang="en-US" smtClean="0"/>
              <a:t>5/13/2022</a:t>
            </a:fld>
            <a:endParaRPr lang="en-US"/>
          </a:p>
        </p:txBody>
      </p:sp>
      <p:sp>
        <p:nvSpPr>
          <p:cNvPr id="5" name="Footer Placeholder 4">
            <a:extLst>
              <a:ext uri="{FF2B5EF4-FFF2-40B4-BE49-F238E27FC236}">
                <a16:creationId xmlns:a16="http://schemas.microsoft.com/office/drawing/2014/main" id="{C2EA668B-1DAB-449C-9BA4-7B1572A22BAC}"/>
              </a:ext>
            </a:extLst>
          </p:cNvPr>
          <p:cNvSpPr>
            <a:spLocks noGrp="1"/>
          </p:cNvSpPr>
          <p:nvPr>
            <p:ph type="ftr" sz="quarter" idx="11"/>
          </p:nvPr>
        </p:nvSpPr>
        <p:spPr>
          <a:xfrm>
            <a:off x="1429566" y="5933502"/>
            <a:ext cx="3086155" cy="718781"/>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8C6567E-119D-4C98-93FF-73A332803A13}"/>
              </a:ext>
            </a:extLst>
          </p:cNvPr>
          <p:cNvSpPr>
            <a:spLocks noGrp="1"/>
          </p:cNvSpPr>
          <p:nvPr>
            <p:ph type="sldNum" sz="quarter" idx="12"/>
          </p:nvPr>
        </p:nvSpPr>
        <p:spPr/>
        <p:txBody>
          <a:bodyPr/>
          <a:lstStyle/>
          <a:p>
            <a:fld id="{EFE71E98-A417-4ECC-ACEB-C0490C20DB04}" type="slidenum">
              <a:rPr lang="en-US" smtClean="0"/>
              <a:t>‹Nr.›</a:t>
            </a:fld>
            <a:endParaRPr lang="en-US"/>
          </a:p>
        </p:txBody>
      </p:sp>
    </p:spTree>
    <p:extLst>
      <p:ext uri="{BB962C8B-B14F-4D97-AF65-F5344CB8AC3E}">
        <p14:creationId xmlns:p14="http://schemas.microsoft.com/office/powerpoint/2010/main" val="3850413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EF94C-BCB1-4F4C-AF70-DD2A5C4E3318}"/>
              </a:ext>
            </a:extLst>
          </p:cNvPr>
          <p:cNvSpPr>
            <a:spLocks noGrp="1"/>
          </p:cNvSpPr>
          <p:nvPr>
            <p:ph type="title"/>
          </p:nvPr>
        </p:nvSpPr>
        <p:spPr>
          <a:xfrm>
            <a:off x="1429566" y="1045445"/>
            <a:ext cx="9238434" cy="857559"/>
          </a:xfrm>
        </p:spPr>
        <p:txBody>
          <a:bodyPr anchor="b"/>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A909B75-A057-44B5-872F-DF01BDC8EA07}"/>
              </a:ext>
            </a:extLst>
          </p:cNvPr>
          <p:cNvSpPr>
            <a:spLocks noGrp="1"/>
          </p:cNvSpPr>
          <p:nvPr>
            <p:ph idx="1"/>
          </p:nvPr>
        </p:nvSpPr>
        <p:spPr>
          <a:xfrm>
            <a:off x="1429566" y="2286000"/>
            <a:ext cx="9238434" cy="381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A761492-EB56-4454-9D2A-8BB94AACB899}"/>
              </a:ext>
            </a:extLst>
          </p:cNvPr>
          <p:cNvSpPr>
            <a:spLocks noGrp="1"/>
          </p:cNvSpPr>
          <p:nvPr>
            <p:ph type="sldNum" sz="quarter" idx="12"/>
          </p:nvPr>
        </p:nvSpPr>
        <p:spPr/>
        <p:txBody>
          <a:bodyPr/>
          <a:lstStyle/>
          <a:p>
            <a:fld id="{EFE71E98-A417-4ECC-ACEB-C0490C20DB04}" type="slidenum">
              <a:rPr lang="en-US" smtClean="0"/>
              <a:t>‹Nr.›</a:t>
            </a:fld>
            <a:endParaRPr lang="en-US"/>
          </a:p>
        </p:txBody>
      </p:sp>
    </p:spTree>
    <p:extLst>
      <p:ext uri="{BB962C8B-B14F-4D97-AF65-F5344CB8AC3E}">
        <p14:creationId xmlns:p14="http://schemas.microsoft.com/office/powerpoint/2010/main" val="2693946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80A128-A52A-402C-865B-1BF08D7F045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900447-3778-4AB7-ACB3-7C2313FE9A47}"/>
              </a:ext>
            </a:extLst>
          </p:cNvPr>
          <p:cNvSpPr>
            <a:spLocks noGrp="1"/>
          </p:cNvSpPr>
          <p:nvPr>
            <p:ph type="title"/>
          </p:nvPr>
        </p:nvSpPr>
        <p:spPr>
          <a:xfrm>
            <a:off x="1421745" y="1287554"/>
            <a:ext cx="8284963" cy="3113064"/>
          </a:xfrm>
        </p:spPr>
        <p:txBody>
          <a:bodyPr anchor="t"/>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F9B910C9-BA3C-4D31-9C62-2C2408591FF2}"/>
              </a:ext>
            </a:extLst>
          </p:cNvPr>
          <p:cNvSpPr>
            <a:spLocks noGrp="1"/>
          </p:cNvSpPr>
          <p:nvPr>
            <p:ph type="body" idx="1"/>
          </p:nvPr>
        </p:nvSpPr>
        <p:spPr>
          <a:xfrm>
            <a:off x="1421744" y="4619707"/>
            <a:ext cx="7722256" cy="1476293"/>
          </a:xfrm>
        </p:spPr>
        <p:txBody>
          <a:bodyPr anchor="b">
            <a:normAutofit/>
          </a:bodyPr>
          <a:lstStyle>
            <a:lvl1pPr marL="0" indent="0">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8742E8A-6B69-406B-A3DF-0A1B76832E0A}"/>
              </a:ext>
            </a:extLst>
          </p:cNvPr>
          <p:cNvSpPr>
            <a:spLocks noGrp="1"/>
          </p:cNvSpPr>
          <p:nvPr>
            <p:ph type="dt" sz="half" idx="10"/>
          </p:nvPr>
        </p:nvSpPr>
        <p:spPr>
          <a:xfrm>
            <a:off x="5732125" y="6133934"/>
            <a:ext cx="2673295" cy="365125"/>
          </a:xfrm>
          <a:prstGeom prst="rect">
            <a:avLst/>
          </a:prstGeom>
        </p:spPr>
        <p:txBody>
          <a:bodyPr/>
          <a:lstStyle/>
          <a:p>
            <a:fld id="{0AFA615B-B440-437C-86D0-07671CB90CEA}" type="datetime1">
              <a:rPr lang="en-US" smtClean="0"/>
              <a:t>5/13/2022</a:t>
            </a:fld>
            <a:endParaRPr lang="en-US"/>
          </a:p>
        </p:txBody>
      </p:sp>
      <p:sp>
        <p:nvSpPr>
          <p:cNvPr id="5" name="Footer Placeholder 4">
            <a:extLst>
              <a:ext uri="{FF2B5EF4-FFF2-40B4-BE49-F238E27FC236}">
                <a16:creationId xmlns:a16="http://schemas.microsoft.com/office/drawing/2014/main" id="{64D665CF-4461-4BB8-8F3A-ED1CB1084CA2}"/>
              </a:ext>
            </a:extLst>
          </p:cNvPr>
          <p:cNvSpPr>
            <a:spLocks noGrp="1"/>
          </p:cNvSpPr>
          <p:nvPr>
            <p:ph type="ftr" sz="quarter" idx="11"/>
          </p:nvPr>
        </p:nvSpPr>
        <p:spPr>
          <a:xfrm>
            <a:off x="1429566" y="5933502"/>
            <a:ext cx="3086155" cy="718781"/>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898B27-5EF3-49F4-B3CE-F3CF419AE06E}"/>
              </a:ext>
            </a:extLst>
          </p:cNvPr>
          <p:cNvSpPr>
            <a:spLocks noGrp="1"/>
          </p:cNvSpPr>
          <p:nvPr>
            <p:ph type="sldNum" sz="quarter" idx="12"/>
          </p:nvPr>
        </p:nvSpPr>
        <p:spPr/>
        <p:txBody>
          <a:bodyPr/>
          <a:lstStyle/>
          <a:p>
            <a:fld id="{EFE71E98-A417-4ECC-ACEB-C0490C20DB04}" type="slidenum">
              <a:rPr lang="en-US" smtClean="0"/>
              <a:t>‹Nr.›</a:t>
            </a:fld>
            <a:endParaRPr lang="en-US"/>
          </a:p>
        </p:txBody>
      </p:sp>
    </p:spTree>
    <p:extLst>
      <p:ext uri="{BB962C8B-B14F-4D97-AF65-F5344CB8AC3E}">
        <p14:creationId xmlns:p14="http://schemas.microsoft.com/office/powerpoint/2010/main" val="3934742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3F3BA-5AD5-4F15-97B2-E4652D1D4E15}"/>
              </a:ext>
            </a:extLst>
          </p:cNvPr>
          <p:cNvSpPr>
            <a:spLocks noGrp="1"/>
          </p:cNvSpPr>
          <p:nvPr>
            <p:ph type="title"/>
          </p:nvPr>
        </p:nvSpPr>
        <p:spPr>
          <a:xfrm>
            <a:off x="1429566" y="1013411"/>
            <a:ext cx="9238434" cy="889592"/>
          </a:xfrm>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EA997B8-1FD3-40E6-A486-256EB41DB70A}"/>
              </a:ext>
            </a:extLst>
          </p:cNvPr>
          <p:cNvSpPr>
            <a:spLocks noGrp="1"/>
          </p:cNvSpPr>
          <p:nvPr>
            <p:ph sz="half" idx="1"/>
          </p:nvPr>
        </p:nvSpPr>
        <p:spPr>
          <a:xfrm>
            <a:off x="1429566" y="2135565"/>
            <a:ext cx="4495800" cy="396043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183F4D8-AA9A-4AF7-86EA-E4D797B98CE9}"/>
              </a:ext>
            </a:extLst>
          </p:cNvPr>
          <p:cNvSpPr>
            <a:spLocks noGrp="1"/>
          </p:cNvSpPr>
          <p:nvPr>
            <p:ph sz="half" idx="2"/>
          </p:nvPr>
        </p:nvSpPr>
        <p:spPr>
          <a:xfrm>
            <a:off x="6172200" y="2135565"/>
            <a:ext cx="4495800" cy="396043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A08823E-BC08-4810-9BFF-35D2EA2AE729}"/>
              </a:ext>
            </a:extLst>
          </p:cNvPr>
          <p:cNvSpPr>
            <a:spLocks noGrp="1"/>
          </p:cNvSpPr>
          <p:nvPr>
            <p:ph type="dt" sz="half" idx="10"/>
          </p:nvPr>
        </p:nvSpPr>
        <p:spPr>
          <a:xfrm>
            <a:off x="5732125" y="6133934"/>
            <a:ext cx="2673295" cy="365125"/>
          </a:xfrm>
          <a:prstGeom prst="rect">
            <a:avLst/>
          </a:prstGeom>
        </p:spPr>
        <p:txBody>
          <a:bodyPr/>
          <a:lstStyle/>
          <a:p>
            <a:fld id="{9A4717E3-6A7D-413A-B85E-271413F3322C}" type="datetime1">
              <a:rPr lang="en-US" smtClean="0"/>
              <a:t>5/13/2022</a:t>
            </a:fld>
            <a:endParaRPr lang="en-US"/>
          </a:p>
        </p:txBody>
      </p:sp>
      <p:sp>
        <p:nvSpPr>
          <p:cNvPr id="6" name="Footer Placeholder 5">
            <a:extLst>
              <a:ext uri="{FF2B5EF4-FFF2-40B4-BE49-F238E27FC236}">
                <a16:creationId xmlns:a16="http://schemas.microsoft.com/office/drawing/2014/main" id="{2FDD2BFB-BB2C-4C4A-A6E1-DD223C2BE02F}"/>
              </a:ext>
            </a:extLst>
          </p:cNvPr>
          <p:cNvSpPr>
            <a:spLocks noGrp="1"/>
          </p:cNvSpPr>
          <p:nvPr>
            <p:ph type="ftr" sz="quarter" idx="11"/>
          </p:nvPr>
        </p:nvSpPr>
        <p:spPr>
          <a:xfrm>
            <a:off x="1429566" y="5933502"/>
            <a:ext cx="3086155" cy="718781"/>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5D369B2-12F8-4583-8A7F-523C9A3EF09B}"/>
              </a:ext>
            </a:extLst>
          </p:cNvPr>
          <p:cNvSpPr>
            <a:spLocks noGrp="1"/>
          </p:cNvSpPr>
          <p:nvPr>
            <p:ph type="sldNum" sz="quarter" idx="12"/>
          </p:nvPr>
        </p:nvSpPr>
        <p:spPr/>
        <p:txBody>
          <a:bodyPr/>
          <a:lstStyle/>
          <a:p>
            <a:fld id="{EFE71E98-A417-4ECC-ACEB-C0490C20DB04}" type="slidenum">
              <a:rPr lang="en-US" smtClean="0"/>
              <a:t>‹Nr.›</a:t>
            </a:fld>
            <a:endParaRPr lang="en-US"/>
          </a:p>
        </p:txBody>
      </p:sp>
    </p:spTree>
    <p:extLst>
      <p:ext uri="{BB962C8B-B14F-4D97-AF65-F5344CB8AC3E}">
        <p14:creationId xmlns:p14="http://schemas.microsoft.com/office/powerpoint/2010/main" val="3950369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C717F-84B9-44BA-8DD6-680394AB193E}"/>
              </a:ext>
            </a:extLst>
          </p:cNvPr>
          <p:cNvSpPr>
            <a:spLocks noGrp="1"/>
          </p:cNvSpPr>
          <p:nvPr>
            <p:ph type="title"/>
          </p:nvPr>
        </p:nvSpPr>
        <p:spPr>
          <a:xfrm>
            <a:off x="1429566" y="1079150"/>
            <a:ext cx="9238434" cy="823912"/>
          </a:xfrm>
        </p:spPr>
        <p:txBody>
          <a:bodyPr/>
          <a:lstStyle>
            <a:lvl1pPr>
              <a:defRPr>
                <a:solidFill>
                  <a:schemeClr val="tx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A1217D6-7448-4625-964F-5D82F65F11F7}"/>
              </a:ext>
            </a:extLst>
          </p:cNvPr>
          <p:cNvSpPr>
            <a:spLocks noGrp="1"/>
          </p:cNvSpPr>
          <p:nvPr>
            <p:ph type="body" idx="1"/>
          </p:nvPr>
        </p:nvSpPr>
        <p:spPr>
          <a:xfrm>
            <a:off x="1429567" y="2013217"/>
            <a:ext cx="4495799" cy="704232"/>
          </a:xfrm>
        </p:spPr>
        <p:txBody>
          <a:bodyPr anchor="b">
            <a:normAutofit/>
          </a:bodyPr>
          <a:lstStyle>
            <a:lvl1pPr marL="0" indent="0">
              <a:lnSpc>
                <a:spcPct val="100000"/>
              </a:lnSpc>
              <a:buNone/>
              <a:defRPr sz="1800" b="0" cap="all" spc="3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253A534C-0B54-4327-99C0-4F0019FD21F6}"/>
              </a:ext>
            </a:extLst>
          </p:cNvPr>
          <p:cNvSpPr>
            <a:spLocks noGrp="1"/>
          </p:cNvSpPr>
          <p:nvPr>
            <p:ph sz="half" idx="2"/>
          </p:nvPr>
        </p:nvSpPr>
        <p:spPr>
          <a:xfrm>
            <a:off x="1429567" y="3048000"/>
            <a:ext cx="4495800" cy="304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89D4A63-0795-4B74-8C11-5FE7944118C7}"/>
              </a:ext>
            </a:extLst>
          </p:cNvPr>
          <p:cNvSpPr>
            <a:spLocks noGrp="1"/>
          </p:cNvSpPr>
          <p:nvPr>
            <p:ph type="body" sz="quarter" idx="3"/>
          </p:nvPr>
        </p:nvSpPr>
        <p:spPr>
          <a:xfrm>
            <a:off x="6172200" y="2013215"/>
            <a:ext cx="4495800" cy="704233"/>
          </a:xfrm>
        </p:spPr>
        <p:txBody>
          <a:bodyPr anchor="b">
            <a:normAutofit/>
          </a:bodyPr>
          <a:lstStyle>
            <a:lvl1pPr marL="0" indent="0">
              <a:lnSpc>
                <a:spcPct val="100000"/>
              </a:lnSpc>
              <a:buNone/>
              <a:defRPr sz="1800" b="0" cap="all" spc="3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823D16F3-F747-441B-9854-27225954DEC4}"/>
              </a:ext>
            </a:extLst>
          </p:cNvPr>
          <p:cNvSpPr>
            <a:spLocks noGrp="1"/>
          </p:cNvSpPr>
          <p:nvPr>
            <p:ph sz="quarter" idx="4"/>
          </p:nvPr>
        </p:nvSpPr>
        <p:spPr>
          <a:xfrm>
            <a:off x="6172200" y="3048000"/>
            <a:ext cx="4495800" cy="304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0E8168E2-6B97-486E-B0E4-4E7F5CDBB5B1}"/>
              </a:ext>
            </a:extLst>
          </p:cNvPr>
          <p:cNvSpPr>
            <a:spLocks noGrp="1"/>
          </p:cNvSpPr>
          <p:nvPr>
            <p:ph type="dt" sz="half" idx="10"/>
          </p:nvPr>
        </p:nvSpPr>
        <p:spPr>
          <a:xfrm>
            <a:off x="5732125" y="6133934"/>
            <a:ext cx="2673295" cy="365125"/>
          </a:xfrm>
          <a:prstGeom prst="rect">
            <a:avLst/>
          </a:prstGeom>
        </p:spPr>
        <p:txBody>
          <a:bodyPr/>
          <a:lstStyle/>
          <a:p>
            <a:fld id="{6D3D693C-EB93-4524-854C-A8E6F813EC23}" type="datetime1">
              <a:rPr lang="en-US" smtClean="0"/>
              <a:t>5/13/2022</a:t>
            </a:fld>
            <a:endParaRPr lang="en-US"/>
          </a:p>
        </p:txBody>
      </p:sp>
      <p:sp>
        <p:nvSpPr>
          <p:cNvPr id="8" name="Footer Placeholder 7">
            <a:extLst>
              <a:ext uri="{FF2B5EF4-FFF2-40B4-BE49-F238E27FC236}">
                <a16:creationId xmlns:a16="http://schemas.microsoft.com/office/drawing/2014/main" id="{D05D3E2B-2F4E-4347-A8E9-27EB7D0359B3}"/>
              </a:ext>
            </a:extLst>
          </p:cNvPr>
          <p:cNvSpPr>
            <a:spLocks noGrp="1"/>
          </p:cNvSpPr>
          <p:nvPr>
            <p:ph type="ftr" sz="quarter" idx="11"/>
          </p:nvPr>
        </p:nvSpPr>
        <p:spPr>
          <a:xfrm>
            <a:off x="1429566" y="5933502"/>
            <a:ext cx="3086155" cy="718781"/>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C1FC4F5-6876-414E-9E30-84706A3F528C}"/>
              </a:ext>
            </a:extLst>
          </p:cNvPr>
          <p:cNvSpPr>
            <a:spLocks noGrp="1"/>
          </p:cNvSpPr>
          <p:nvPr>
            <p:ph type="sldNum" sz="quarter" idx="12"/>
          </p:nvPr>
        </p:nvSpPr>
        <p:spPr/>
        <p:txBody>
          <a:bodyPr/>
          <a:lstStyle/>
          <a:p>
            <a:fld id="{EFE71E98-A417-4ECC-ACEB-C0490C20DB04}" type="slidenum">
              <a:rPr lang="en-US" smtClean="0"/>
              <a:t>‹Nr.›</a:t>
            </a:fld>
            <a:endParaRPr lang="en-US"/>
          </a:p>
        </p:txBody>
      </p:sp>
      <p:cxnSp>
        <p:nvCxnSpPr>
          <p:cNvPr id="11" name="Straight Connector 10">
            <a:extLst>
              <a:ext uri="{FF2B5EF4-FFF2-40B4-BE49-F238E27FC236}">
                <a16:creationId xmlns:a16="http://schemas.microsoft.com/office/drawing/2014/main" id="{A70D2F04-5474-46B9-B838-858CDF4AB2D2}"/>
              </a:ext>
            </a:extLst>
          </p:cNvPr>
          <p:cNvCxnSpPr>
            <a:cxnSpLocks/>
          </p:cNvCxnSpPr>
          <p:nvPr/>
        </p:nvCxnSpPr>
        <p:spPr>
          <a:xfrm>
            <a:off x="6270727" y="2876662"/>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ADEE893-BE45-47F3-BCF0-02424B3503CC}"/>
              </a:ext>
            </a:extLst>
          </p:cNvPr>
          <p:cNvSpPr/>
          <p:nvPr/>
        </p:nvSpPr>
        <p:spPr>
          <a:xfrm>
            <a:off x="-1171838" y="4592406"/>
            <a:ext cx="808262" cy="3897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3FB5178A-4501-4B56-8BF1-D083D7B021CE}"/>
              </a:ext>
            </a:extLst>
          </p:cNvPr>
          <p:cNvCxnSpPr>
            <a:cxnSpLocks/>
          </p:cNvCxnSpPr>
          <p:nvPr/>
        </p:nvCxnSpPr>
        <p:spPr>
          <a:xfrm>
            <a:off x="1524000" y="2876662"/>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7506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2109C6-041C-42BA-B507-8EA298046ED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7BF877-20DD-40F4-AEA8-E1B6D5350D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67DC874-15B5-4338-B7D1-8E393AB4C16E}"/>
              </a:ext>
            </a:extLst>
          </p:cNvPr>
          <p:cNvSpPr>
            <a:spLocks noGrp="1"/>
          </p:cNvSpPr>
          <p:nvPr>
            <p:ph type="dt" sz="half" idx="10"/>
          </p:nvPr>
        </p:nvSpPr>
        <p:spPr>
          <a:xfrm>
            <a:off x="5732125" y="6133934"/>
            <a:ext cx="2673295" cy="365125"/>
          </a:xfrm>
          <a:prstGeom prst="rect">
            <a:avLst/>
          </a:prstGeom>
        </p:spPr>
        <p:txBody>
          <a:bodyPr/>
          <a:lstStyle/>
          <a:p>
            <a:fld id="{EB5E61D0-8578-48CF-AEB0-5D5900F332D5}" type="datetime1">
              <a:rPr lang="en-US" smtClean="0"/>
              <a:t>5/13/2022</a:t>
            </a:fld>
            <a:endParaRPr lang="en-US"/>
          </a:p>
        </p:txBody>
      </p:sp>
      <p:sp>
        <p:nvSpPr>
          <p:cNvPr id="4" name="Footer Placeholder 3">
            <a:extLst>
              <a:ext uri="{FF2B5EF4-FFF2-40B4-BE49-F238E27FC236}">
                <a16:creationId xmlns:a16="http://schemas.microsoft.com/office/drawing/2014/main" id="{7E66BAE3-24C5-483F-9141-D860A265E78D}"/>
              </a:ext>
            </a:extLst>
          </p:cNvPr>
          <p:cNvSpPr>
            <a:spLocks noGrp="1"/>
          </p:cNvSpPr>
          <p:nvPr>
            <p:ph type="ftr" sz="quarter" idx="11"/>
          </p:nvPr>
        </p:nvSpPr>
        <p:spPr>
          <a:xfrm>
            <a:off x="1429566" y="5933502"/>
            <a:ext cx="3086155" cy="718781"/>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59AEEB4-66F8-4008-B616-804FB9D91CF9}"/>
              </a:ext>
            </a:extLst>
          </p:cNvPr>
          <p:cNvSpPr>
            <a:spLocks noGrp="1"/>
          </p:cNvSpPr>
          <p:nvPr>
            <p:ph type="sldNum" sz="quarter" idx="12"/>
          </p:nvPr>
        </p:nvSpPr>
        <p:spPr/>
        <p:txBody>
          <a:bodyPr/>
          <a:lstStyle/>
          <a:p>
            <a:fld id="{EFE71E98-A417-4ECC-ACEB-C0490C20DB04}" type="slidenum">
              <a:rPr lang="en-US" smtClean="0"/>
              <a:t>‹Nr.›</a:t>
            </a:fld>
            <a:endParaRPr lang="en-US"/>
          </a:p>
        </p:txBody>
      </p:sp>
    </p:spTree>
    <p:extLst>
      <p:ext uri="{BB962C8B-B14F-4D97-AF65-F5344CB8AC3E}">
        <p14:creationId xmlns:p14="http://schemas.microsoft.com/office/powerpoint/2010/main" val="2046286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46C975-8FFB-4A4B-9213-774EE3901DE9}"/>
              </a:ext>
            </a:extLst>
          </p:cNvPr>
          <p:cNvSpPr>
            <a:spLocks noGrp="1"/>
          </p:cNvSpPr>
          <p:nvPr>
            <p:ph type="dt" sz="half" idx="10"/>
          </p:nvPr>
        </p:nvSpPr>
        <p:spPr>
          <a:xfrm>
            <a:off x="5732125" y="6133934"/>
            <a:ext cx="2673295" cy="365125"/>
          </a:xfrm>
          <a:prstGeom prst="rect">
            <a:avLst/>
          </a:prstGeom>
        </p:spPr>
        <p:txBody>
          <a:bodyPr/>
          <a:lstStyle/>
          <a:p>
            <a:fld id="{5FDA94C4-F574-411F-AA61-1B804426883D}" type="datetime1">
              <a:rPr lang="en-US" smtClean="0"/>
              <a:t>5/13/2022</a:t>
            </a:fld>
            <a:endParaRPr lang="en-US"/>
          </a:p>
        </p:txBody>
      </p:sp>
      <p:sp>
        <p:nvSpPr>
          <p:cNvPr id="3" name="Footer Placeholder 2">
            <a:extLst>
              <a:ext uri="{FF2B5EF4-FFF2-40B4-BE49-F238E27FC236}">
                <a16:creationId xmlns:a16="http://schemas.microsoft.com/office/drawing/2014/main" id="{4FBA744F-475D-4105-8E4A-025815549539}"/>
              </a:ext>
            </a:extLst>
          </p:cNvPr>
          <p:cNvSpPr>
            <a:spLocks noGrp="1"/>
          </p:cNvSpPr>
          <p:nvPr>
            <p:ph type="ftr" sz="quarter" idx="11"/>
          </p:nvPr>
        </p:nvSpPr>
        <p:spPr>
          <a:xfrm>
            <a:off x="1429566" y="5933502"/>
            <a:ext cx="3086155" cy="718781"/>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F3FA64C-7966-4D6F-88D7-4B89F2A1DF2C}"/>
              </a:ext>
            </a:extLst>
          </p:cNvPr>
          <p:cNvSpPr>
            <a:spLocks noGrp="1"/>
          </p:cNvSpPr>
          <p:nvPr>
            <p:ph type="sldNum" sz="quarter" idx="12"/>
          </p:nvPr>
        </p:nvSpPr>
        <p:spPr/>
        <p:txBody>
          <a:bodyPr/>
          <a:lstStyle/>
          <a:p>
            <a:fld id="{EFE71E98-A417-4ECC-ACEB-C0490C20DB04}" type="slidenum">
              <a:rPr lang="en-US" smtClean="0"/>
              <a:t>‹Nr.›</a:t>
            </a:fld>
            <a:endParaRPr lang="en-US"/>
          </a:p>
        </p:txBody>
      </p:sp>
    </p:spTree>
    <p:extLst>
      <p:ext uri="{BB962C8B-B14F-4D97-AF65-F5344CB8AC3E}">
        <p14:creationId xmlns:p14="http://schemas.microsoft.com/office/powerpoint/2010/main" val="272623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4ED5F-AB94-4DCF-8971-B8B2B55AF653}"/>
              </a:ext>
            </a:extLst>
          </p:cNvPr>
          <p:cNvSpPr>
            <a:spLocks noGrp="1"/>
          </p:cNvSpPr>
          <p:nvPr>
            <p:ph type="title"/>
          </p:nvPr>
        </p:nvSpPr>
        <p:spPr>
          <a:xfrm>
            <a:off x="1443740" y="1558944"/>
            <a:ext cx="3279689" cy="1864196"/>
          </a:xfrm>
        </p:spPr>
        <p:txBody>
          <a:bodyPr anchor="b"/>
          <a:lstStyle>
            <a:lvl1pPr algn="r">
              <a:defRPr sz="2800">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41EE4CB-68CF-4BF3-A891-8277AFD13D88}"/>
              </a:ext>
            </a:extLst>
          </p:cNvPr>
          <p:cNvSpPr>
            <a:spLocks noGrp="1"/>
          </p:cNvSpPr>
          <p:nvPr>
            <p:ph idx="1"/>
          </p:nvPr>
        </p:nvSpPr>
        <p:spPr>
          <a:xfrm>
            <a:off x="5334000" y="762000"/>
            <a:ext cx="5333999" cy="5334000"/>
          </a:xfrm>
        </p:spPr>
        <p:txBody>
          <a:bodyPr anchor="ctr">
            <a:normAutofit/>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95292E72-B66D-40EE-B182-5585382A6DC9}"/>
              </a:ext>
            </a:extLst>
          </p:cNvPr>
          <p:cNvSpPr>
            <a:spLocks noGrp="1"/>
          </p:cNvSpPr>
          <p:nvPr>
            <p:ph type="body" sz="half" idx="2"/>
          </p:nvPr>
        </p:nvSpPr>
        <p:spPr>
          <a:xfrm>
            <a:off x="1443741" y="3649682"/>
            <a:ext cx="3233096" cy="1933605"/>
          </a:xfrm>
        </p:spPr>
        <p:txBody>
          <a:bodyPr/>
          <a:lstStyle>
            <a:lvl1pPr marL="0" indent="0" algn="r">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ED73B694-B050-45F3-AE6F-A86A129F1C64}"/>
              </a:ext>
            </a:extLst>
          </p:cNvPr>
          <p:cNvSpPr>
            <a:spLocks noGrp="1"/>
          </p:cNvSpPr>
          <p:nvPr>
            <p:ph type="dt" sz="half" idx="10"/>
          </p:nvPr>
        </p:nvSpPr>
        <p:spPr>
          <a:xfrm>
            <a:off x="5732125" y="6133934"/>
            <a:ext cx="2673295" cy="365125"/>
          </a:xfrm>
          <a:prstGeom prst="rect">
            <a:avLst/>
          </a:prstGeom>
        </p:spPr>
        <p:txBody>
          <a:bodyPr/>
          <a:lstStyle/>
          <a:p>
            <a:fld id="{680C1365-514D-4EB7-B78D-FE686657C8F3}" type="datetime1">
              <a:rPr lang="en-US" smtClean="0"/>
              <a:t>5/13/2022</a:t>
            </a:fld>
            <a:endParaRPr lang="en-US"/>
          </a:p>
        </p:txBody>
      </p:sp>
      <p:sp>
        <p:nvSpPr>
          <p:cNvPr id="6" name="Footer Placeholder 5">
            <a:extLst>
              <a:ext uri="{FF2B5EF4-FFF2-40B4-BE49-F238E27FC236}">
                <a16:creationId xmlns:a16="http://schemas.microsoft.com/office/drawing/2014/main" id="{7E8AE423-9CA5-46B3-96B1-7586AD02080D}"/>
              </a:ext>
            </a:extLst>
          </p:cNvPr>
          <p:cNvSpPr>
            <a:spLocks noGrp="1"/>
          </p:cNvSpPr>
          <p:nvPr>
            <p:ph type="ftr" sz="quarter" idx="11"/>
          </p:nvPr>
        </p:nvSpPr>
        <p:spPr>
          <a:xfrm>
            <a:off x="1429566" y="5933502"/>
            <a:ext cx="3086155" cy="718781"/>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14B973D-F1F7-47BC-996D-6100B7C89520}"/>
              </a:ext>
            </a:extLst>
          </p:cNvPr>
          <p:cNvSpPr>
            <a:spLocks noGrp="1"/>
          </p:cNvSpPr>
          <p:nvPr>
            <p:ph type="sldNum" sz="quarter" idx="12"/>
          </p:nvPr>
        </p:nvSpPr>
        <p:spPr/>
        <p:txBody>
          <a:bodyPr/>
          <a:lstStyle/>
          <a:p>
            <a:fld id="{EFE71E98-A417-4ECC-ACEB-C0490C20DB04}" type="slidenum">
              <a:rPr lang="en-US" smtClean="0"/>
              <a:t>‹Nr.›</a:t>
            </a:fld>
            <a:endParaRPr lang="en-US"/>
          </a:p>
        </p:txBody>
      </p:sp>
    </p:spTree>
    <p:extLst>
      <p:ext uri="{BB962C8B-B14F-4D97-AF65-F5344CB8AC3E}">
        <p14:creationId xmlns:p14="http://schemas.microsoft.com/office/powerpoint/2010/main" val="3490163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E9949-4A1F-4DA9-9B75-A6180F954B8D}"/>
              </a:ext>
            </a:extLst>
          </p:cNvPr>
          <p:cNvSpPr>
            <a:spLocks noGrp="1"/>
          </p:cNvSpPr>
          <p:nvPr>
            <p:ph type="title"/>
          </p:nvPr>
        </p:nvSpPr>
        <p:spPr>
          <a:xfrm>
            <a:off x="1433543" y="1383126"/>
            <a:ext cx="3289886" cy="2045874"/>
          </a:xfrm>
        </p:spPr>
        <p:txBody>
          <a:bodyPr anchor="b"/>
          <a:lstStyle>
            <a:lvl1pPr algn="r">
              <a:defRPr sz="2800">
                <a:solidFill>
                  <a:schemeClr val="tx1"/>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79A8D794-C670-4569-93D9-0FF8B35AA7AE}"/>
              </a:ext>
            </a:extLst>
          </p:cNvPr>
          <p:cNvSpPr>
            <a:spLocks noGrp="1"/>
          </p:cNvSpPr>
          <p:nvPr>
            <p:ph type="pic" idx="1"/>
          </p:nvPr>
        </p:nvSpPr>
        <p:spPr>
          <a:xfrm>
            <a:off x="5334001" y="762000"/>
            <a:ext cx="5333999" cy="5334000"/>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92486F6-AE67-4B34-B8E2-0B7576DC2E3A}"/>
              </a:ext>
            </a:extLst>
          </p:cNvPr>
          <p:cNvSpPr>
            <a:spLocks noGrp="1"/>
          </p:cNvSpPr>
          <p:nvPr>
            <p:ph type="body" sz="half" idx="2"/>
          </p:nvPr>
        </p:nvSpPr>
        <p:spPr>
          <a:xfrm>
            <a:off x="1433544" y="3649682"/>
            <a:ext cx="3243292" cy="1684317"/>
          </a:xfrm>
        </p:spPr>
        <p:txBody>
          <a:bodyPr/>
          <a:lstStyle>
            <a:lvl1pPr marL="0" indent="0" algn="r">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198B11C-BB63-49A6-B488-29D4FBF8E107}"/>
              </a:ext>
            </a:extLst>
          </p:cNvPr>
          <p:cNvSpPr>
            <a:spLocks noGrp="1"/>
          </p:cNvSpPr>
          <p:nvPr>
            <p:ph type="dt" sz="half" idx="10"/>
          </p:nvPr>
        </p:nvSpPr>
        <p:spPr>
          <a:xfrm>
            <a:off x="5732125" y="6133934"/>
            <a:ext cx="2673295" cy="365125"/>
          </a:xfrm>
          <a:prstGeom prst="rect">
            <a:avLst/>
          </a:prstGeom>
        </p:spPr>
        <p:txBody>
          <a:bodyPr/>
          <a:lstStyle/>
          <a:p>
            <a:fld id="{DE8EB54C-ECE5-4C0F-8F1B-78B6B77BD90B}" type="datetime1">
              <a:rPr lang="en-US" smtClean="0"/>
              <a:t>5/13/2022</a:t>
            </a:fld>
            <a:endParaRPr lang="en-US"/>
          </a:p>
        </p:txBody>
      </p:sp>
      <p:sp>
        <p:nvSpPr>
          <p:cNvPr id="6" name="Footer Placeholder 5">
            <a:extLst>
              <a:ext uri="{FF2B5EF4-FFF2-40B4-BE49-F238E27FC236}">
                <a16:creationId xmlns:a16="http://schemas.microsoft.com/office/drawing/2014/main" id="{324B9166-6D36-4F0A-9ADD-33D49A0C3A57}"/>
              </a:ext>
            </a:extLst>
          </p:cNvPr>
          <p:cNvSpPr>
            <a:spLocks noGrp="1"/>
          </p:cNvSpPr>
          <p:nvPr>
            <p:ph type="ftr" sz="quarter" idx="11"/>
          </p:nvPr>
        </p:nvSpPr>
        <p:spPr>
          <a:xfrm>
            <a:off x="1429566" y="5933502"/>
            <a:ext cx="3086155" cy="718781"/>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FB22B8F-7760-41B3-9053-DD90255B9EEE}"/>
              </a:ext>
            </a:extLst>
          </p:cNvPr>
          <p:cNvSpPr>
            <a:spLocks noGrp="1"/>
          </p:cNvSpPr>
          <p:nvPr>
            <p:ph type="sldNum" sz="quarter" idx="12"/>
          </p:nvPr>
        </p:nvSpPr>
        <p:spPr/>
        <p:txBody>
          <a:bodyPr/>
          <a:lstStyle/>
          <a:p>
            <a:fld id="{EFE71E98-A417-4ECC-ACEB-C0490C20DB04}" type="slidenum">
              <a:rPr lang="en-US" smtClean="0"/>
              <a:t>‹Nr.›</a:t>
            </a:fld>
            <a:endParaRPr lang="en-US"/>
          </a:p>
        </p:txBody>
      </p:sp>
    </p:spTree>
    <p:extLst>
      <p:ext uri="{BB962C8B-B14F-4D97-AF65-F5344CB8AC3E}">
        <p14:creationId xmlns:p14="http://schemas.microsoft.com/office/powerpoint/2010/main" val="1221601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image" Target="../media/image7.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84152A-7FE0-4708-B7C1-DBEC8F133766}"/>
              </a:ext>
            </a:extLst>
          </p:cNvPr>
          <p:cNvSpPr>
            <a:spLocks noGrp="1"/>
          </p:cNvSpPr>
          <p:nvPr>
            <p:ph type="title"/>
          </p:nvPr>
        </p:nvSpPr>
        <p:spPr>
          <a:xfrm>
            <a:off x="1429566" y="496336"/>
            <a:ext cx="9238434" cy="861383"/>
          </a:xfrm>
          <a:prstGeom prst="rect">
            <a:avLst/>
          </a:prstGeom>
        </p:spPr>
        <p:txBody>
          <a:bodyPr vert="horz" lIns="91440" tIns="45720" rIns="91440" bIns="45720" rtlCol="0" anchor="b">
            <a:noAutofit/>
          </a:bodyPr>
          <a:lstStyle/>
          <a:p>
            <a:r>
              <a:rPr lang="en-US" dirty="0"/>
              <a:t>Webinar: </a:t>
            </a:r>
            <a:r>
              <a:rPr lang="en-US" dirty="0" err="1"/>
              <a:t>Titel</a:t>
            </a:r>
            <a:endParaRPr lang="en-US" dirty="0"/>
          </a:p>
        </p:txBody>
      </p:sp>
      <p:sp>
        <p:nvSpPr>
          <p:cNvPr id="3" name="Text Placeholder 2">
            <a:extLst>
              <a:ext uri="{FF2B5EF4-FFF2-40B4-BE49-F238E27FC236}">
                <a16:creationId xmlns:a16="http://schemas.microsoft.com/office/drawing/2014/main" id="{B911AB53-BAF9-439D-9451-47193CF2FF8E}"/>
              </a:ext>
            </a:extLst>
          </p:cNvPr>
          <p:cNvSpPr>
            <a:spLocks noGrp="1"/>
          </p:cNvSpPr>
          <p:nvPr>
            <p:ph type="body" idx="1"/>
          </p:nvPr>
        </p:nvSpPr>
        <p:spPr>
          <a:xfrm>
            <a:off x="1429566" y="1543575"/>
            <a:ext cx="9238434" cy="4389928"/>
          </a:xfrm>
          <a:prstGeom prst="rect">
            <a:avLst/>
          </a:prstGeom>
        </p:spPr>
        <p:txBody>
          <a:bodyPr vert="horz" lIns="91440" tIns="45720" rIns="91440" bIns="45720" rtlCol="0">
            <a:normAutofit/>
          </a:bodyPr>
          <a:lstStyle/>
          <a:p>
            <a:pPr marL="342900" lvl="0" indent="-342900" algn="just">
              <a:lnSpc>
                <a:spcPct val="150000"/>
              </a:lnSpc>
              <a:spcAft>
                <a:spcPts val="800"/>
              </a:spcAft>
              <a:buFont typeface="Symbol" panose="05050102010706020507" pitchFamily="18" charset="2"/>
              <a:buBlip>
                <a:blip r:embed="rId14"/>
              </a:buBlip>
            </a:pPr>
            <a:r>
              <a:rPr lang="de-DE" sz="1800" dirty="0">
                <a:effectLst/>
                <a:latin typeface="Calibri" panose="020F0502020204030204" pitchFamily="34" charset="0"/>
                <a:ea typeface="Times New Roman" panose="02020603050405020304" pitchFamily="18" charset="0"/>
                <a:cs typeface="Times New Roman" panose="02020603050405020304" pitchFamily="18" charset="0"/>
              </a:rPr>
              <a:t>Clio</a:t>
            </a:r>
          </a:p>
          <a:p>
            <a:pPr marL="617220" lvl="1" indent="-342900" algn="just">
              <a:lnSpc>
                <a:spcPct val="150000"/>
              </a:lnSpc>
              <a:spcAft>
                <a:spcPts val="800"/>
              </a:spcAft>
              <a:buFont typeface="Symbol" panose="05050102010706020507" pitchFamily="18" charset="2"/>
              <a:buBlip>
                <a:blip r:embed="rId14"/>
              </a:buBlip>
            </a:pPr>
            <a:endParaRPr lang="de-DE"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800"/>
              </a:spcAft>
              <a:buFont typeface="Symbol" panose="05050102010706020507" pitchFamily="18" charset="2"/>
              <a:buBlip>
                <a:blip r:embed="rId14"/>
              </a:buBlip>
            </a:pPr>
            <a:endParaRPr lang="de-DE"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Slide Number Placeholder 5">
            <a:extLst>
              <a:ext uri="{FF2B5EF4-FFF2-40B4-BE49-F238E27FC236}">
                <a16:creationId xmlns:a16="http://schemas.microsoft.com/office/drawing/2014/main" id="{4777EDB2-8F31-42FA-B253-62D241466385}"/>
              </a:ext>
            </a:extLst>
          </p:cNvPr>
          <p:cNvSpPr>
            <a:spLocks noGrp="1"/>
          </p:cNvSpPr>
          <p:nvPr>
            <p:ph type="sldNum" sz="quarter" idx="4"/>
          </p:nvPr>
        </p:nvSpPr>
        <p:spPr>
          <a:xfrm>
            <a:off x="11274924" y="6222453"/>
            <a:ext cx="629653" cy="429830"/>
          </a:xfrm>
          <a:prstGeom prst="rect">
            <a:avLst/>
          </a:prstGeom>
        </p:spPr>
        <p:txBody>
          <a:bodyPr vert="horz" lIns="91440" tIns="45720" rIns="91440" bIns="45720" rtlCol="0" anchor="ctr"/>
          <a:lstStyle>
            <a:lvl1pPr algn="ctr">
              <a:defRPr sz="1600" b="1">
                <a:solidFill>
                  <a:schemeClr val="tx1">
                    <a:tint val="75000"/>
                  </a:schemeClr>
                </a:solidFill>
                <a:latin typeface="+mj-lt"/>
              </a:defRPr>
            </a:lvl1pPr>
          </a:lstStyle>
          <a:p>
            <a:fld id="{EFE71E98-A417-4ECC-ACEB-C0490C20DB04}" type="slidenum">
              <a:rPr lang="en-US" smtClean="0"/>
              <a:pPr/>
              <a:t>‹Nr.›</a:t>
            </a:fld>
            <a:endParaRPr lang="en-US"/>
          </a:p>
        </p:txBody>
      </p:sp>
      <p:pic>
        <p:nvPicPr>
          <p:cNvPr id="8" name="Grafik 7"/>
          <p:cNvPicPr/>
          <p:nvPr userDrawn="1"/>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16200000">
            <a:off x="-2369659" y="2979800"/>
            <a:ext cx="5759450" cy="147955"/>
          </a:xfrm>
          <a:prstGeom prst="rect">
            <a:avLst/>
          </a:prstGeom>
        </p:spPr>
      </p:pic>
      <p:pic>
        <p:nvPicPr>
          <p:cNvPr id="9" name="Grafik 8"/>
          <p:cNvPicPr/>
          <p:nvPr userDrawn="1"/>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5400000">
            <a:off x="8867484" y="2979799"/>
            <a:ext cx="5759450" cy="147955"/>
          </a:xfrm>
          <a:prstGeom prst="rect">
            <a:avLst/>
          </a:prstGeom>
        </p:spPr>
      </p:pic>
      <p:pic>
        <p:nvPicPr>
          <p:cNvPr id="15" name="Grafik 14"/>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8610253" y="6156692"/>
            <a:ext cx="2057747" cy="441941"/>
          </a:xfrm>
          <a:prstGeom prst="rect">
            <a:avLst/>
          </a:prstGeom>
        </p:spPr>
      </p:pic>
      <p:pic>
        <p:nvPicPr>
          <p:cNvPr id="16" name="Grafik 15"/>
          <p:cNvPicPr/>
          <p:nvPr userDrawn="1"/>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429566" y="6031684"/>
            <a:ext cx="852240" cy="626654"/>
          </a:xfrm>
          <a:prstGeom prst="rect">
            <a:avLst/>
          </a:prstGeom>
        </p:spPr>
      </p:pic>
      <p:grpSp>
        <p:nvGrpSpPr>
          <p:cNvPr id="17" name="Gruppieren 16"/>
          <p:cNvGrpSpPr/>
          <p:nvPr userDrawn="1"/>
        </p:nvGrpSpPr>
        <p:grpSpPr>
          <a:xfrm>
            <a:off x="2478250" y="6157325"/>
            <a:ext cx="4716341" cy="441308"/>
            <a:chOff x="0" y="0"/>
            <a:chExt cx="4544882" cy="467360"/>
          </a:xfrm>
        </p:grpSpPr>
        <p:sp>
          <p:nvSpPr>
            <p:cNvPr id="18" name="Textfeld 27"/>
            <p:cNvSpPr txBox="1"/>
            <p:nvPr userDrawn="1"/>
          </p:nvSpPr>
          <p:spPr>
            <a:xfrm>
              <a:off x="0" y="0"/>
              <a:ext cx="739588" cy="467360"/>
            </a:xfrm>
            <a:prstGeom prst="rect">
              <a:avLst/>
            </a:prstGeom>
            <a:no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20000"/>
                </a:lnSpc>
                <a:spcAft>
                  <a:spcPts val="800"/>
                </a:spcAft>
              </a:pPr>
              <a:r>
                <a:rPr lang="en-US" sz="2200" b="1">
                  <a:effectLst/>
                  <a:latin typeface="Calibri" panose="020F0502020204030204" pitchFamily="34" charset="0"/>
                  <a:ea typeface="Calibri" panose="020F0502020204030204" pitchFamily="34" charset="0"/>
                  <a:cs typeface="Calibri" panose="020F0502020204030204" pitchFamily="34" charset="0"/>
                </a:rPr>
                <a:t>CLIO</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feld 28"/>
            <p:cNvSpPr txBox="1"/>
            <p:nvPr userDrawn="1"/>
          </p:nvSpPr>
          <p:spPr>
            <a:xfrm>
              <a:off x="632012" y="85165"/>
              <a:ext cx="3912870" cy="311785"/>
            </a:xfrm>
            <a:prstGeom prst="rect">
              <a:avLst/>
            </a:prstGeom>
            <a:no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20000"/>
                </a:lnSpc>
                <a:spcAft>
                  <a:spcPts val="800"/>
                </a:spcAft>
              </a:pPr>
              <a:r>
                <a:rPr lang="en-US" sz="1200" dirty="0">
                  <a:effectLst/>
                  <a:latin typeface="Calibri" panose="020F0502020204030204" pitchFamily="34" charset="0"/>
                  <a:ea typeface="Calibri" panose="020F0502020204030204" pitchFamily="34" charset="0"/>
                  <a:cs typeface="Calibri" panose="020F0502020204030204" pitchFamily="34" charset="0"/>
                </a:rPr>
                <a:t>Challenging Hostile Views and Fostering Civic Competences</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980978060"/>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dt="0"/>
  <p:txStyles>
    <p:titleStyle>
      <a:lvl1pPr algn="ctr" defTabSz="914400" rtl="0" eaLnBrk="1" latinLnBrk="0" hangingPunct="1">
        <a:lnSpc>
          <a:spcPct val="120000"/>
        </a:lnSpc>
        <a:spcBef>
          <a:spcPct val="0"/>
        </a:spcBef>
        <a:buNone/>
        <a:defRPr sz="3200" b="1" kern="1200" cap="all" spc="600" baseline="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130000"/>
        </a:lnSpc>
        <a:spcBef>
          <a:spcPts val="1000"/>
        </a:spcBef>
        <a:buSzPct val="85000"/>
        <a:buFont typeface="Arial" panose="020B0604020202020204" pitchFamily="34" charset="0"/>
        <a:buNone/>
        <a:defRPr sz="1800" kern="1200">
          <a:solidFill>
            <a:schemeClr val="tx1"/>
          </a:solidFill>
          <a:latin typeface="+mn-lt"/>
          <a:ea typeface="+mn-ea"/>
          <a:cs typeface="+mn-cs"/>
        </a:defRPr>
      </a:lvl1pPr>
      <a:lvl2pPr marL="274320" indent="0" algn="l" defTabSz="914400" rtl="0" eaLnBrk="1" latinLnBrk="0" hangingPunct="1">
        <a:lnSpc>
          <a:spcPct val="130000"/>
        </a:lnSpc>
        <a:spcBef>
          <a:spcPts val="500"/>
        </a:spcBef>
        <a:buSzPct val="85000"/>
        <a:buFontTx/>
        <a:buNone/>
        <a:defRPr sz="1600" b="1" kern="1200">
          <a:solidFill>
            <a:schemeClr val="tx1"/>
          </a:solidFill>
          <a:latin typeface="+mn-lt"/>
          <a:ea typeface="+mn-ea"/>
          <a:cs typeface="+mn-cs"/>
        </a:defRPr>
      </a:lvl2pPr>
      <a:lvl3pPr marL="457200" indent="-182880" algn="l" defTabSz="914400" rtl="0" eaLnBrk="1" latinLnBrk="0" hangingPunct="1">
        <a:lnSpc>
          <a:spcPct val="130000"/>
        </a:lnSpc>
        <a:spcBef>
          <a:spcPts val="500"/>
        </a:spcBef>
        <a:buSzPct val="85000"/>
        <a:buFont typeface="Arial" panose="020B0604020202020204" pitchFamily="34" charset="0"/>
        <a:buChar char="•"/>
        <a:defRPr sz="1400" kern="1200">
          <a:solidFill>
            <a:schemeClr val="tx1"/>
          </a:solidFill>
          <a:latin typeface="+mn-lt"/>
          <a:ea typeface="+mn-ea"/>
          <a:cs typeface="+mn-cs"/>
        </a:defRPr>
      </a:lvl3pPr>
      <a:lvl4pPr marL="466344" indent="0" algn="l" defTabSz="914400" rtl="0" eaLnBrk="1" latinLnBrk="0" hangingPunct="1">
        <a:lnSpc>
          <a:spcPct val="130000"/>
        </a:lnSpc>
        <a:spcBef>
          <a:spcPts val="500"/>
        </a:spcBef>
        <a:buSzPct val="85000"/>
        <a:buFontTx/>
        <a:buNone/>
        <a:defRPr sz="1200" b="1" kern="1200">
          <a:solidFill>
            <a:schemeClr val="tx1"/>
          </a:solidFill>
          <a:latin typeface="+mn-lt"/>
          <a:ea typeface="+mn-ea"/>
          <a:cs typeface="+mn-cs"/>
        </a:defRPr>
      </a:lvl4pPr>
      <a:lvl5pPr marL="640080" indent="-182880" algn="l" defTabSz="914400" rtl="0" eaLnBrk="1" latinLnBrk="0" hangingPunct="1">
        <a:lnSpc>
          <a:spcPct val="130000"/>
        </a:lnSpc>
        <a:spcBef>
          <a:spcPts val="500"/>
        </a:spcBef>
        <a:buSzPct val="85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1.xml"/><Relationship Id="rId7" Type="http://schemas.openxmlformats.org/officeDocument/2006/relationships/image" Target="../media/image10.jpeg"/><Relationship Id="rId12" Type="http://schemas.openxmlformats.org/officeDocument/2006/relationships/image" Target="../media/image1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jpg"/><Relationship Id="rId10" Type="http://schemas.openxmlformats.org/officeDocument/2006/relationships/image" Target="../media/image13.jpeg"/><Relationship Id="rId4" Type="http://schemas.openxmlformats.org/officeDocument/2006/relationships/notesSlide" Target="../notesSlides/notesSlide1.xml"/><Relationship Id="rId9" Type="http://schemas.openxmlformats.org/officeDocument/2006/relationships/image" Target="../media/image12.jpe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17.jp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www.unicef.org/croatia/media/756/file/Programme%20Handbook%20-%20for%20a%20safe%20and%20enabling%20environment%20in%20schools%20.pdf" TargetMode="External"/><Relationship Id="rId5" Type="http://schemas.openxmlformats.org/officeDocument/2006/relationships/image" Target="../media/image2.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microsoft.com/office/2007/relationships/media" Target="../media/media8.m4a"/><Relationship Id="rId1" Type="http://schemas.openxmlformats.org/officeDocument/2006/relationships/audio" Target="NULL" TargetMode="External"/><Relationship Id="rId6" Type="http://schemas.openxmlformats.org/officeDocument/2006/relationships/image" Target="../media/image18.jpg"/><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9.jpeg"/><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5.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5.pn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5.pn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5.pn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5.png"/><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5.png"/><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8.m4a"/><Relationship Id="rId1" Type="http://schemas.openxmlformats.org/officeDocument/2006/relationships/audio" Target="NULL" TargetMode="Externa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6.png"/><Relationship Id="rId5" Type="http://schemas.openxmlformats.org/officeDocument/2006/relationships/image" Target="../media/image2.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0"/>
          <p:cNvSpPr txBox="1"/>
          <p:nvPr/>
        </p:nvSpPr>
        <p:spPr>
          <a:xfrm>
            <a:off x="1437179" y="3043781"/>
            <a:ext cx="8970286" cy="679269"/>
          </a:xfrm>
          <a:prstGeom prst="rect">
            <a:avLst/>
          </a:prstGeom>
          <a:solidFill>
            <a:schemeClr val="bg1"/>
          </a:solidFill>
          <a:ln>
            <a:solidFill>
              <a:schemeClr val="tx1"/>
            </a:solidFill>
          </a:ln>
          <a:effectLst/>
        </p:spPr>
        <p:txBody>
          <a:bodyPr wrap="square" rtlCol="0">
            <a:spAutoFit/>
          </a:bodyPr>
          <a:lstStyle/>
          <a:p>
            <a:endParaRPr lang="de-DE" dirty="0"/>
          </a:p>
        </p:txBody>
      </p:sp>
      <p:sp>
        <p:nvSpPr>
          <p:cNvPr id="2" name="Titel 1"/>
          <p:cNvSpPr>
            <a:spLocks noGrp="1"/>
          </p:cNvSpPr>
          <p:nvPr>
            <p:ph type="ctrTitle"/>
          </p:nvPr>
        </p:nvSpPr>
        <p:spPr>
          <a:xfrm>
            <a:off x="2031519" y="581891"/>
            <a:ext cx="7921739" cy="3225339"/>
          </a:xfrm>
        </p:spPr>
        <p:txBody>
          <a:bodyPr anchor="ctr"/>
          <a:lstStyle/>
          <a:p>
            <a:pPr lvl="0" algn="ctr">
              <a:lnSpc>
                <a:spcPct val="130000"/>
              </a:lnSpc>
              <a:spcBef>
                <a:spcPts val="1000"/>
              </a:spcBef>
              <a:buSzPct val="85000"/>
            </a:pPr>
            <a:r>
              <a:rPr lang="de-DE" sz="4800" u="sng" dirty="0"/>
              <a:t>Webinar 2</a:t>
            </a:r>
            <a:br>
              <a:rPr lang="de-DE" sz="4800" dirty="0"/>
            </a:br>
            <a:r>
              <a:rPr lang="de-DE" b="0" cap="none" spc="0" dirty="0" err="1">
                <a:solidFill>
                  <a:prstClr val="black"/>
                </a:solidFill>
                <a:ea typeface="+mn-ea"/>
              </a:rPr>
              <a:t>Whole</a:t>
            </a:r>
            <a:r>
              <a:rPr lang="de-DE" b="0" cap="none" spc="0" dirty="0">
                <a:solidFill>
                  <a:prstClr val="black"/>
                </a:solidFill>
                <a:ea typeface="+mn-ea"/>
              </a:rPr>
              <a:t> School Approach</a:t>
            </a:r>
            <a:br>
              <a:rPr lang="en-US" sz="1800" b="0" i="1" cap="none" spc="0" dirty="0">
                <a:solidFill>
                  <a:prstClr val="black"/>
                </a:solidFill>
                <a:latin typeface="Trade Gothic Next Light"/>
                <a:ea typeface="+mn-ea"/>
                <a:cs typeface="+mn-cs"/>
              </a:rPr>
            </a:br>
            <a:endParaRPr lang="de-DE" sz="4800" dirty="0"/>
          </a:p>
        </p:txBody>
      </p:sp>
      <p:pic>
        <p:nvPicPr>
          <p:cNvPr id="5" name="Grafik 4">
            <a:extLst>
              <a:ext uri="{FF2B5EF4-FFF2-40B4-BE49-F238E27FC236}">
                <a16:creationId xmlns:a16="http://schemas.microsoft.com/office/drawing/2014/main" id="{BDC46113-88E0-4945-A1A9-723B1DF838A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480838" y="3224209"/>
            <a:ext cx="2762643" cy="396000"/>
          </a:xfrm>
          <a:prstGeom prst="rect">
            <a:avLst/>
          </a:prstGeom>
        </p:spPr>
      </p:pic>
      <p:pic>
        <p:nvPicPr>
          <p:cNvPr id="6" name="Grafik 5" descr="Ein Bild, das Text, rot, Gerät, Schild enthält.&#10;&#10;Automatisch generierte Beschreibung">
            <a:extLst>
              <a:ext uri="{FF2B5EF4-FFF2-40B4-BE49-F238E27FC236}">
                <a16:creationId xmlns:a16="http://schemas.microsoft.com/office/drawing/2014/main" id="{6751ED4C-9DFB-4820-A042-FB2ED49369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75351" y="3213357"/>
            <a:ext cx="1178459" cy="396000"/>
          </a:xfrm>
          <a:prstGeom prst="rect">
            <a:avLst/>
          </a:prstGeom>
        </p:spPr>
      </p:pic>
      <p:pic>
        <p:nvPicPr>
          <p:cNvPr id="7" name="Grafik 6">
            <a:extLst>
              <a:ext uri="{FF2B5EF4-FFF2-40B4-BE49-F238E27FC236}">
                <a16:creationId xmlns:a16="http://schemas.microsoft.com/office/drawing/2014/main" id="{97A3104A-5525-427E-8A19-DA62DA9B896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724322" y="3213357"/>
            <a:ext cx="396000" cy="396000"/>
          </a:xfrm>
          <a:prstGeom prst="rect">
            <a:avLst/>
          </a:prstGeom>
        </p:spPr>
      </p:pic>
      <p:pic>
        <p:nvPicPr>
          <p:cNvPr id="8" name="Grafik 7">
            <a:extLst>
              <a:ext uri="{FF2B5EF4-FFF2-40B4-BE49-F238E27FC236}">
                <a16:creationId xmlns:a16="http://schemas.microsoft.com/office/drawing/2014/main" id="{870E5D45-92A1-4B8E-8CE7-7185235E9BC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191313" y="3185415"/>
            <a:ext cx="396000" cy="396000"/>
          </a:xfrm>
          <a:prstGeom prst="rect">
            <a:avLst/>
          </a:prstGeom>
        </p:spPr>
      </p:pic>
      <p:pic>
        <p:nvPicPr>
          <p:cNvPr id="9" name="Grafik 8">
            <a:extLst>
              <a:ext uri="{FF2B5EF4-FFF2-40B4-BE49-F238E27FC236}">
                <a16:creationId xmlns:a16="http://schemas.microsoft.com/office/drawing/2014/main" id="{DC84A240-06C1-45AB-8770-67AFECFA1851}"/>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800348" y="3213357"/>
            <a:ext cx="381305" cy="396000"/>
          </a:xfrm>
          <a:prstGeom prst="rect">
            <a:avLst/>
          </a:prstGeom>
        </p:spPr>
      </p:pic>
      <p:pic>
        <p:nvPicPr>
          <p:cNvPr id="10" name="Grafik 9">
            <a:extLst>
              <a:ext uri="{FF2B5EF4-FFF2-40B4-BE49-F238E27FC236}">
                <a16:creationId xmlns:a16="http://schemas.microsoft.com/office/drawing/2014/main" id="{72656132-DC56-4C85-B898-F6E763168F05}"/>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302042" y="3185415"/>
            <a:ext cx="2114239" cy="396000"/>
          </a:xfrm>
          <a:prstGeom prst="rect">
            <a:avLst/>
          </a:prstGeom>
        </p:spPr>
      </p:pic>
      <p:sp>
        <p:nvSpPr>
          <p:cNvPr id="12" name="Rechteck 11"/>
          <p:cNvSpPr/>
          <p:nvPr/>
        </p:nvSpPr>
        <p:spPr>
          <a:xfrm>
            <a:off x="1361783" y="3738876"/>
            <a:ext cx="8970285" cy="461665"/>
          </a:xfrm>
          <a:prstGeom prst="rect">
            <a:avLst/>
          </a:prstGeom>
        </p:spPr>
        <p:txBody>
          <a:bodyPr wrap="square">
            <a:spAutoFit/>
          </a:bodyPr>
          <a:lstStyle/>
          <a:p>
            <a:r>
              <a:rPr lang="de-DE" sz="12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This </a:t>
            </a:r>
            <a:r>
              <a:rPr lang="de-DE" sz="12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project</a:t>
            </a:r>
            <a:r>
              <a:rPr lang="de-DE" sz="12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was </a:t>
            </a:r>
            <a:r>
              <a:rPr lang="de-DE" sz="12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funded</a:t>
            </a:r>
            <a:r>
              <a:rPr lang="de-DE" sz="12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de-DE" sz="12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with</a:t>
            </a:r>
            <a:r>
              <a:rPr lang="de-DE" sz="12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de-DE" sz="12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support</a:t>
            </a:r>
            <a:r>
              <a:rPr lang="de-DE" sz="12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de-DE" sz="12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from</a:t>
            </a:r>
            <a:r>
              <a:rPr lang="de-DE" sz="12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de-DE" sz="12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the</a:t>
            </a:r>
            <a:r>
              <a:rPr lang="de-DE" sz="12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European </a:t>
            </a:r>
            <a:r>
              <a:rPr lang="de-DE" sz="12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Commission</a:t>
            </a:r>
            <a:r>
              <a:rPr lang="de-DE" sz="12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This </a:t>
            </a:r>
            <a:r>
              <a:rPr lang="de-DE" sz="12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publication</a:t>
            </a:r>
            <a:r>
              <a:rPr lang="de-DE" sz="12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de-DE" sz="12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reflects</a:t>
            </a:r>
            <a:r>
              <a:rPr lang="de-DE" sz="12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de-DE" sz="12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the</a:t>
            </a:r>
            <a:r>
              <a:rPr lang="de-DE" sz="12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de-DE" sz="12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views</a:t>
            </a:r>
            <a:r>
              <a:rPr lang="de-DE" sz="12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de-DE" sz="12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only</a:t>
            </a:r>
            <a:r>
              <a:rPr lang="de-DE" sz="12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de-DE" sz="12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of</a:t>
            </a:r>
            <a:r>
              <a:rPr lang="de-DE" sz="12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de-DE" sz="12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the</a:t>
            </a:r>
            <a:r>
              <a:rPr lang="de-DE" sz="12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de-DE" sz="12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authors</a:t>
            </a:r>
            <a:r>
              <a:rPr lang="de-DE" sz="12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The </a:t>
            </a:r>
            <a:r>
              <a:rPr lang="de-DE" sz="12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Commission</a:t>
            </a:r>
            <a:r>
              <a:rPr lang="de-DE" sz="12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de-DE" sz="12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cannot</a:t>
            </a:r>
            <a:r>
              <a:rPr lang="de-DE" sz="12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de-DE" sz="12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be</a:t>
            </a:r>
            <a:r>
              <a:rPr lang="de-DE" sz="12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de-DE" sz="12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held</a:t>
            </a:r>
            <a:r>
              <a:rPr lang="de-DE" sz="12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de-DE" sz="12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responsible</a:t>
            </a:r>
            <a:r>
              <a:rPr lang="de-DE" sz="12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de-DE" sz="12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for</a:t>
            </a:r>
            <a:r>
              <a:rPr lang="de-DE" sz="12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de-DE" sz="12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any</a:t>
            </a:r>
            <a:r>
              <a:rPr lang="de-DE" sz="12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de-DE" sz="12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use</a:t>
            </a:r>
            <a:r>
              <a:rPr lang="de-DE" sz="12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de-DE" sz="12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which</a:t>
            </a:r>
            <a:r>
              <a:rPr lang="de-DE" sz="12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de-DE" sz="12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may</a:t>
            </a:r>
            <a:r>
              <a:rPr lang="de-DE" sz="12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de-DE" sz="12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be</a:t>
            </a:r>
            <a:r>
              <a:rPr lang="de-DE" sz="12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de-DE" sz="12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made</a:t>
            </a:r>
            <a:r>
              <a:rPr lang="de-DE" sz="12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de-DE" sz="12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of</a:t>
            </a:r>
            <a:r>
              <a:rPr lang="de-DE" sz="12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de-DE" sz="12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the</a:t>
            </a:r>
            <a:r>
              <a:rPr lang="de-DE" sz="12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de-DE" sz="12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content</a:t>
            </a:r>
            <a:r>
              <a:rPr lang="de-DE" sz="12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Project </a:t>
            </a:r>
            <a:r>
              <a:rPr lang="de-DE" sz="12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number</a:t>
            </a:r>
            <a:r>
              <a:rPr lang="de-DE" sz="12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2019-1-DE02-KA202-006185</a:t>
            </a:r>
            <a:endParaRPr lang="de-DE" sz="1200" dirty="0"/>
          </a:p>
        </p:txBody>
      </p:sp>
      <p:pic>
        <p:nvPicPr>
          <p:cNvPr id="13" name="Grafik 12"/>
          <p:cNvPicPr/>
          <p:nvPr/>
        </p:nvPicPr>
        <p:blipFill>
          <a:blip r:embed="rId11">
            <a:extLst>
              <a:ext uri="{28A0092B-C50C-407E-A947-70E740481C1C}">
                <a14:useLocalDpi xmlns:a14="http://schemas.microsoft.com/office/drawing/2010/main" val="0"/>
              </a:ext>
            </a:extLst>
          </a:blip>
          <a:srcRect/>
          <a:stretch>
            <a:fillRect/>
          </a:stretch>
        </p:blipFill>
        <p:spPr bwMode="auto">
          <a:xfrm>
            <a:off x="1480838" y="5205421"/>
            <a:ext cx="1800225" cy="632460"/>
          </a:xfrm>
          <a:prstGeom prst="rect">
            <a:avLst/>
          </a:prstGeom>
          <a:noFill/>
          <a:ln>
            <a:noFill/>
          </a:ln>
        </p:spPr>
      </p:pic>
      <p:sp>
        <p:nvSpPr>
          <p:cNvPr id="14" name="Rechteck 13"/>
          <p:cNvSpPr/>
          <p:nvPr/>
        </p:nvSpPr>
        <p:spPr>
          <a:xfrm>
            <a:off x="3251336" y="5205421"/>
            <a:ext cx="3137977" cy="610936"/>
          </a:xfrm>
          <a:prstGeom prst="rect">
            <a:avLst/>
          </a:prstGeom>
        </p:spPr>
        <p:txBody>
          <a:bodyPr wrap="square">
            <a:spAutoFit/>
          </a:bodyPr>
          <a:lstStyle/>
          <a:p>
            <a:pPr>
              <a:lnSpc>
                <a:spcPct val="107000"/>
              </a:lnSpc>
              <a:spcAft>
                <a:spcPts val="800"/>
              </a:spcAft>
            </a:pPr>
            <a:r>
              <a:rPr lang="pl-PL" sz="1050" dirty="0">
                <a:latin typeface="Calibri" panose="020F0502020204030204" pitchFamily="34" charset="0"/>
                <a:ea typeface="Calibri" panose="020F0502020204030204" pitchFamily="34" charset="0"/>
                <a:cs typeface="Times New Roman" panose="02020603050405020304" pitchFamily="18" charset="0"/>
              </a:rPr>
              <a:t>This document by </a:t>
            </a:r>
            <a:r>
              <a:rPr lang="en-GB" sz="1050" dirty="0">
                <a:latin typeface="Calibri" panose="020F0502020204030204" pitchFamily="34" charset="0"/>
                <a:ea typeface="Calibri" panose="020F0502020204030204" pitchFamily="34" charset="0"/>
                <a:cs typeface="Times New Roman" panose="02020603050405020304" pitchFamily="18" charset="0"/>
              </a:rPr>
              <a:t>Clio</a:t>
            </a:r>
            <a:r>
              <a:rPr lang="pl-PL" sz="1050" dirty="0">
                <a:latin typeface="Calibri" panose="020F0502020204030204" pitchFamily="34" charset="0"/>
                <a:ea typeface="Calibri" panose="020F0502020204030204" pitchFamily="34" charset="0"/>
                <a:cs typeface="Times New Roman" panose="02020603050405020304" pitchFamily="18" charset="0"/>
              </a:rPr>
              <a:t> is licensed under CC BY-SA 4.0. </a:t>
            </a:r>
            <a:br>
              <a:rPr lang="pl-PL" sz="1050" dirty="0">
                <a:latin typeface="Calibri" panose="020F0502020204030204" pitchFamily="34" charset="0"/>
                <a:ea typeface="Calibri" panose="020F0502020204030204" pitchFamily="34" charset="0"/>
                <a:cs typeface="Times New Roman" panose="02020603050405020304" pitchFamily="18" charset="0"/>
              </a:rPr>
            </a:br>
            <a:r>
              <a:rPr lang="pl-PL" sz="1050" dirty="0">
                <a:latin typeface="Calibri" panose="020F0502020204030204" pitchFamily="34" charset="0"/>
                <a:ea typeface="Calibri" panose="020F0502020204030204" pitchFamily="34" charset="0"/>
                <a:cs typeface="Times New Roman" panose="02020603050405020304" pitchFamily="18" charset="0"/>
              </a:rPr>
              <a:t>To view a copy of this license, visit</a:t>
            </a:r>
            <a:br>
              <a:rPr lang="pl-PL" sz="1050" dirty="0">
                <a:latin typeface="Calibri" panose="020F0502020204030204" pitchFamily="34" charset="0"/>
                <a:ea typeface="Calibri" panose="020F0502020204030204" pitchFamily="34" charset="0"/>
                <a:cs typeface="Times New Roman" panose="02020603050405020304" pitchFamily="18" charset="0"/>
              </a:rPr>
            </a:br>
            <a:r>
              <a:rPr lang="pl-PL" sz="1050" dirty="0">
                <a:latin typeface="Calibri" panose="020F0502020204030204" pitchFamily="34" charset="0"/>
                <a:ea typeface="Calibri" panose="020F0502020204030204" pitchFamily="34" charset="0"/>
                <a:cs typeface="Times New Roman" panose="02020603050405020304" pitchFamily="18" charset="0"/>
              </a:rPr>
              <a:t>https://creativecommons.org/licenses/by-sa/4.0</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5" name="intro.wav" descr="intro.wav">
            <a:hlinkClick r:id="" action="ppaction://media"/>
            <a:extLst>
              <a:ext uri="{FF2B5EF4-FFF2-40B4-BE49-F238E27FC236}">
                <a16:creationId xmlns:a16="http://schemas.microsoft.com/office/drawing/2014/main" id="{F17D13A3-A0E5-1B40-85CF-52761CE4B56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0" y="0"/>
            <a:ext cx="812800" cy="812800"/>
          </a:xfrm>
          <a:prstGeom prst="rect">
            <a:avLst/>
          </a:prstGeom>
        </p:spPr>
      </p:pic>
    </p:spTree>
    <p:extLst>
      <p:ext uri="{BB962C8B-B14F-4D97-AF65-F5344CB8AC3E}">
        <p14:creationId xmlns:p14="http://schemas.microsoft.com/office/powerpoint/2010/main" val="50094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32"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E79F69-B92B-4698-9F3B-4488A4C35DAC}"/>
              </a:ext>
            </a:extLst>
          </p:cNvPr>
          <p:cNvSpPr>
            <a:spLocks noGrp="1"/>
          </p:cNvSpPr>
          <p:nvPr>
            <p:ph type="title"/>
          </p:nvPr>
        </p:nvSpPr>
        <p:spPr>
          <a:xfrm>
            <a:off x="1429566" y="588245"/>
            <a:ext cx="9238434" cy="857559"/>
          </a:xfrm>
        </p:spPr>
        <p:txBody>
          <a:bodyPr/>
          <a:lstStyle/>
          <a:p>
            <a:r>
              <a:rPr lang="en-US" dirty="0"/>
              <a:t>Best practice </a:t>
            </a:r>
            <a:r>
              <a:rPr lang="hr-HR" dirty="0"/>
              <a:t>2</a:t>
            </a:r>
            <a:r>
              <a:rPr lang="en-US" dirty="0"/>
              <a:t>: „Stop </a:t>
            </a:r>
            <a:r>
              <a:rPr lang="en-US" dirty="0" err="1"/>
              <a:t>nasilju</a:t>
            </a:r>
            <a:r>
              <a:rPr lang="en-US" dirty="0"/>
              <a:t> </a:t>
            </a:r>
            <a:r>
              <a:rPr lang="en-US" dirty="0" err="1"/>
              <a:t>među</a:t>
            </a:r>
            <a:r>
              <a:rPr lang="en-US" dirty="0"/>
              <a:t> </a:t>
            </a:r>
            <a:r>
              <a:rPr lang="en-US" dirty="0" err="1"/>
              <a:t>djecom</a:t>
            </a:r>
            <a:r>
              <a:rPr lang="en-US" dirty="0"/>
              <a:t>“</a:t>
            </a:r>
          </a:p>
        </p:txBody>
      </p:sp>
      <p:sp>
        <p:nvSpPr>
          <p:cNvPr id="7" name="Inhaltsplatzhalter 6">
            <a:extLst>
              <a:ext uri="{FF2B5EF4-FFF2-40B4-BE49-F238E27FC236}">
                <a16:creationId xmlns:a16="http://schemas.microsoft.com/office/drawing/2014/main" id="{E127A09B-5C88-457B-9457-959016BF349E}"/>
              </a:ext>
            </a:extLst>
          </p:cNvPr>
          <p:cNvSpPr>
            <a:spLocks noGrp="1"/>
          </p:cNvSpPr>
          <p:nvPr>
            <p:ph idx="1"/>
          </p:nvPr>
        </p:nvSpPr>
        <p:spPr>
          <a:xfrm>
            <a:off x="1429566" y="1554480"/>
            <a:ext cx="6551840" cy="3810000"/>
          </a:xfrm>
        </p:spPr>
        <p:txBody>
          <a:bodyPr>
            <a:normAutofit lnSpcReduction="10000"/>
          </a:bodyPr>
          <a:lstStyle/>
          <a:p>
            <a:endParaRPr lang="en-US" sz="2000" dirty="0">
              <a:latin typeface="Calibri" panose="020F0502020204030204" pitchFamily="34" charset="0"/>
              <a:cs typeface="Calibri" panose="020F0502020204030204" pitchFamily="34" charset="0"/>
            </a:endParaRPr>
          </a:p>
          <a:p>
            <a:pPr marL="342900" lvl="0" indent="-342900" algn="just">
              <a:lnSpc>
                <a:spcPct val="150000"/>
              </a:lnSpc>
              <a:buBlip>
                <a:blip r:embed="rId5"/>
              </a:buBlip>
            </a:pPr>
            <a:r>
              <a:rPr lang="hr-HR" sz="2000" dirty="0">
                <a:latin typeface="Calibri" panose="020F0502020204030204" pitchFamily="34" charset="0"/>
                <a:cs typeface="Calibri" panose="020F0502020204030204" pitchFamily="34" charset="0"/>
              </a:rPr>
              <a:t>UNICEF Croatia </a:t>
            </a:r>
            <a:r>
              <a:rPr lang="hr-HR" sz="2000" dirty="0" err="1">
                <a:latin typeface="Calibri" panose="020F0502020204030204" pitchFamily="34" charset="0"/>
                <a:cs typeface="Calibri" panose="020F0502020204030204" pitchFamily="34" charset="0"/>
              </a:rPr>
              <a:t>project</a:t>
            </a:r>
            <a:endParaRPr lang="en-US" sz="2000" dirty="0">
              <a:latin typeface="Calibri" panose="020F0502020204030204" pitchFamily="34" charset="0"/>
              <a:cs typeface="Calibri" panose="020F0502020204030204" pitchFamily="34" charset="0"/>
            </a:endParaRPr>
          </a:p>
          <a:p>
            <a:pPr marL="342900" lvl="0" indent="-342900" algn="just">
              <a:lnSpc>
                <a:spcPct val="150000"/>
              </a:lnSpc>
              <a:buBlip>
                <a:blip r:embed="rId5"/>
              </a:buBlip>
            </a:pPr>
            <a:r>
              <a:rPr lang="hr-HR" sz="2000" dirty="0">
                <a:latin typeface="Calibri" panose="020F0502020204030204" pitchFamily="34" charset="0"/>
                <a:cs typeface="Calibri" panose="020F0502020204030204" pitchFamily="34" charset="0"/>
              </a:rPr>
              <a:t>185 </a:t>
            </a:r>
            <a:r>
              <a:rPr lang="hr-HR" sz="2000" dirty="0" err="1">
                <a:latin typeface="Calibri" panose="020F0502020204030204" pitchFamily="34" charset="0"/>
                <a:cs typeface="Calibri" panose="020F0502020204030204" pitchFamily="34" charset="0"/>
              </a:rPr>
              <a:t>schools</a:t>
            </a:r>
            <a:r>
              <a:rPr lang="hr-HR" sz="2000" dirty="0">
                <a:latin typeface="Calibri" panose="020F0502020204030204" pitchFamily="34" charset="0"/>
                <a:cs typeface="Calibri" panose="020F0502020204030204" pitchFamily="34" charset="0"/>
              </a:rPr>
              <a:t>, 1500 </a:t>
            </a:r>
            <a:r>
              <a:rPr lang="hr-HR" sz="2000" dirty="0" err="1">
                <a:latin typeface="Calibri" panose="020F0502020204030204" pitchFamily="34" charset="0"/>
                <a:cs typeface="Calibri" panose="020F0502020204030204" pitchFamily="34" charset="0"/>
              </a:rPr>
              <a:t>teachers</a:t>
            </a:r>
            <a:r>
              <a:rPr lang="hr-HR" sz="2000" dirty="0">
                <a:latin typeface="Calibri" panose="020F0502020204030204" pitchFamily="34" charset="0"/>
                <a:cs typeface="Calibri" panose="020F0502020204030204" pitchFamily="34" charset="0"/>
              </a:rPr>
              <a:t>, 150 000 </a:t>
            </a:r>
            <a:r>
              <a:rPr lang="hr-HR" sz="2000" dirty="0" err="1">
                <a:latin typeface="Calibri" panose="020F0502020204030204" pitchFamily="34" charset="0"/>
                <a:cs typeface="Calibri" panose="020F0502020204030204" pitchFamily="34" charset="0"/>
              </a:rPr>
              <a:t>students</a:t>
            </a:r>
            <a:endParaRPr lang="hr-HR" sz="2000" dirty="0">
              <a:latin typeface="Calibri" panose="020F0502020204030204" pitchFamily="34" charset="0"/>
              <a:cs typeface="Calibri" panose="020F0502020204030204" pitchFamily="34" charset="0"/>
            </a:endParaRPr>
          </a:p>
          <a:p>
            <a:pPr marL="342900" lvl="0" indent="-342900" algn="just">
              <a:lnSpc>
                <a:spcPct val="150000"/>
              </a:lnSpc>
              <a:buBlip>
                <a:blip r:embed="rId5"/>
              </a:buBlip>
            </a:pPr>
            <a:r>
              <a:rPr lang="hr-HR" sz="2000" dirty="0">
                <a:latin typeface="Calibri" panose="020F0502020204030204" pitchFamily="34" charset="0"/>
                <a:cs typeface="Calibri" panose="020F0502020204030204" pitchFamily="34" charset="0"/>
              </a:rPr>
              <a:t>50% drop </a:t>
            </a:r>
            <a:r>
              <a:rPr lang="hr-HR" sz="2000" dirty="0" err="1">
                <a:latin typeface="Calibri" panose="020F0502020204030204" pitchFamily="34" charset="0"/>
                <a:cs typeface="Calibri" panose="020F0502020204030204" pitchFamily="34" charset="0"/>
              </a:rPr>
              <a:t>in</a:t>
            </a:r>
            <a:r>
              <a:rPr lang="hr-HR" sz="2000" dirty="0">
                <a:latin typeface="Calibri" panose="020F0502020204030204" pitchFamily="34" charset="0"/>
                <a:cs typeface="Calibri" panose="020F0502020204030204" pitchFamily="34" charset="0"/>
              </a:rPr>
              <a:t> </a:t>
            </a:r>
            <a:r>
              <a:rPr lang="hr-HR" sz="2000" dirty="0" err="1">
                <a:latin typeface="Calibri" panose="020F0502020204030204" pitchFamily="34" charset="0"/>
                <a:cs typeface="Calibri" panose="020F0502020204030204" pitchFamily="34" charset="0"/>
              </a:rPr>
              <a:t>violence</a:t>
            </a:r>
            <a:r>
              <a:rPr lang="hr-HR" sz="2000" dirty="0">
                <a:latin typeface="Calibri" panose="020F0502020204030204" pitchFamily="34" charset="0"/>
                <a:cs typeface="Calibri" panose="020F0502020204030204" pitchFamily="34" charset="0"/>
              </a:rPr>
              <a:t> </a:t>
            </a:r>
            <a:r>
              <a:rPr lang="hr-HR" sz="2000" dirty="0" err="1">
                <a:latin typeface="Calibri" panose="020F0502020204030204" pitchFamily="34" charset="0"/>
                <a:cs typeface="Calibri" panose="020F0502020204030204" pitchFamily="34" charset="0"/>
              </a:rPr>
              <a:t>in</a:t>
            </a:r>
            <a:r>
              <a:rPr lang="hr-HR" sz="2000" dirty="0">
                <a:latin typeface="Calibri" panose="020F0502020204030204" pitchFamily="34" charset="0"/>
                <a:cs typeface="Calibri" panose="020F0502020204030204" pitchFamily="34" charset="0"/>
              </a:rPr>
              <a:t> </a:t>
            </a:r>
            <a:r>
              <a:rPr lang="hr-HR" sz="2000" dirty="0" err="1">
                <a:latin typeface="Calibri" panose="020F0502020204030204" pitchFamily="34" charset="0"/>
                <a:cs typeface="Calibri" panose="020F0502020204030204" pitchFamily="34" charset="0"/>
              </a:rPr>
              <a:t>schools</a:t>
            </a:r>
            <a:endParaRPr lang="hr-HR" sz="2000" dirty="0">
              <a:latin typeface="Calibri" panose="020F0502020204030204" pitchFamily="34" charset="0"/>
              <a:cs typeface="Calibri" panose="020F0502020204030204" pitchFamily="34" charset="0"/>
            </a:endParaRPr>
          </a:p>
          <a:p>
            <a:pPr marL="342900" lvl="0" indent="-342900" algn="just">
              <a:lnSpc>
                <a:spcPct val="150000"/>
              </a:lnSpc>
              <a:buBlip>
                <a:blip r:embed="rId5"/>
              </a:buBlip>
            </a:pPr>
            <a:r>
              <a:rPr lang="hr-HR" sz="2000" dirty="0">
                <a:latin typeface="Calibri" panose="020F0502020204030204" pitchFamily="34" charset="0"/>
                <a:cs typeface="Calibri" panose="020F0502020204030204" pitchFamily="34" charset="0"/>
              </a:rPr>
              <a:t>„</a:t>
            </a:r>
            <a:r>
              <a:rPr lang="hr-HR" sz="2000" dirty="0" err="1">
                <a:latin typeface="Calibri" panose="020F0502020204030204" pitchFamily="34" charset="0"/>
                <a:cs typeface="Calibri" panose="020F0502020204030204" pitchFamily="34" charset="0"/>
              </a:rPr>
              <a:t>Exported</a:t>
            </a:r>
            <a:r>
              <a:rPr lang="hr-HR" sz="2000" dirty="0">
                <a:latin typeface="Calibri" panose="020F0502020204030204" pitchFamily="34" charset="0"/>
                <a:cs typeface="Calibri" panose="020F0502020204030204" pitchFamily="34" charset="0"/>
              </a:rPr>
              <a:t>” to </a:t>
            </a:r>
            <a:r>
              <a:rPr lang="hr-HR" sz="2000" dirty="0" err="1">
                <a:latin typeface="Calibri" panose="020F0502020204030204" pitchFamily="34" charset="0"/>
                <a:cs typeface="Calibri" panose="020F0502020204030204" pitchFamily="34" charset="0"/>
              </a:rPr>
              <a:t>other</a:t>
            </a:r>
            <a:r>
              <a:rPr lang="hr-HR" sz="2000" dirty="0">
                <a:latin typeface="Calibri" panose="020F0502020204030204" pitchFamily="34" charset="0"/>
                <a:cs typeface="Calibri" panose="020F0502020204030204" pitchFamily="34" charset="0"/>
              </a:rPr>
              <a:t> </a:t>
            </a:r>
            <a:r>
              <a:rPr lang="hr-HR" sz="2000" dirty="0" err="1">
                <a:latin typeface="Calibri" panose="020F0502020204030204" pitchFamily="34" charset="0"/>
                <a:cs typeface="Calibri" panose="020F0502020204030204" pitchFamily="34" charset="0"/>
              </a:rPr>
              <a:t>countries</a:t>
            </a:r>
            <a:endParaRPr lang="hr-HR" sz="2000" dirty="0">
              <a:latin typeface="Calibri" panose="020F0502020204030204" pitchFamily="34" charset="0"/>
              <a:cs typeface="Calibri" panose="020F0502020204030204" pitchFamily="34" charset="0"/>
            </a:endParaRPr>
          </a:p>
          <a:p>
            <a:pPr marL="342900" lvl="0" indent="-342900" algn="just">
              <a:lnSpc>
                <a:spcPct val="150000"/>
              </a:lnSpc>
              <a:buBlip>
                <a:blip r:embed="rId5"/>
              </a:buBlip>
            </a:pPr>
            <a:r>
              <a:rPr lang="en-US" sz="2000" dirty="0" err="1">
                <a:hlinkClick r:id="rId6"/>
              </a:rPr>
              <a:t>Programme</a:t>
            </a:r>
            <a:r>
              <a:rPr lang="en-US" sz="2000" dirty="0">
                <a:hlinkClick r:id="rId6"/>
              </a:rPr>
              <a:t> Handbook - for a safe and enabling environment in schools .pdf (unicef.org)</a:t>
            </a:r>
            <a:endParaRPr lang="en-US" sz="2000" dirty="0">
              <a:latin typeface="Calibri" panose="020F0502020204030204" pitchFamily="34" charset="0"/>
              <a:cs typeface="Calibri" panose="020F0502020204030204" pitchFamily="34" charset="0"/>
            </a:endParaRPr>
          </a:p>
        </p:txBody>
      </p:sp>
      <p:pic>
        <p:nvPicPr>
          <p:cNvPr id="8" name="Slika 7" descr="Slika na kojoj se prikazuje tekst&#10;&#10;Opis je automatski generiran">
            <a:extLst>
              <a:ext uri="{FF2B5EF4-FFF2-40B4-BE49-F238E27FC236}">
                <a16:creationId xmlns:a16="http://schemas.microsoft.com/office/drawing/2014/main" id="{3CBECD13-5C5C-43B6-ABC7-B0E23B502A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86548" y="1968775"/>
            <a:ext cx="3784880" cy="2358887"/>
          </a:xfrm>
          <a:prstGeom prst="rect">
            <a:avLst/>
          </a:prstGeom>
        </p:spPr>
      </p:pic>
      <p:pic>
        <p:nvPicPr>
          <p:cNvPr id="3" name="webinar 2_slide 10" descr="webinar 2_slide 10">
            <a:hlinkClick r:id="" action="ppaction://media"/>
            <a:extLst>
              <a:ext uri="{FF2B5EF4-FFF2-40B4-BE49-F238E27FC236}">
                <a16:creationId xmlns:a16="http://schemas.microsoft.com/office/drawing/2014/main" id="{2954D06E-2851-1B43-BB15-8809442495A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0" y="4763"/>
            <a:ext cx="812800" cy="812800"/>
          </a:xfrm>
          <a:prstGeom prst="rect">
            <a:avLst/>
          </a:prstGeom>
        </p:spPr>
      </p:pic>
    </p:spTree>
    <p:extLst>
      <p:ext uri="{BB962C8B-B14F-4D97-AF65-F5344CB8AC3E}">
        <p14:creationId xmlns:p14="http://schemas.microsoft.com/office/powerpoint/2010/main" val="1363607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4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E79F69-B92B-4698-9F3B-4488A4C35DAC}"/>
              </a:ext>
            </a:extLst>
          </p:cNvPr>
          <p:cNvSpPr>
            <a:spLocks noGrp="1"/>
          </p:cNvSpPr>
          <p:nvPr>
            <p:ph type="title"/>
          </p:nvPr>
        </p:nvSpPr>
        <p:spPr>
          <a:xfrm>
            <a:off x="1476783" y="616665"/>
            <a:ext cx="9238434" cy="857559"/>
          </a:xfrm>
        </p:spPr>
        <p:txBody>
          <a:bodyPr/>
          <a:lstStyle/>
          <a:p>
            <a:r>
              <a:rPr lang="en-US" dirty="0"/>
              <a:t>Best practice 3:</a:t>
            </a:r>
            <a:br>
              <a:rPr lang="en-US" dirty="0"/>
            </a:br>
            <a:r>
              <a:rPr lang="en-US" dirty="0"/>
              <a:t>Schule </a:t>
            </a:r>
            <a:r>
              <a:rPr lang="en-US" dirty="0" err="1"/>
              <a:t>ohne</a:t>
            </a:r>
            <a:r>
              <a:rPr lang="en-US" dirty="0"/>
              <a:t> </a:t>
            </a:r>
            <a:r>
              <a:rPr lang="en-US" dirty="0" err="1"/>
              <a:t>Rassismus</a:t>
            </a:r>
            <a:endParaRPr lang="en-US" dirty="0"/>
          </a:p>
        </p:txBody>
      </p:sp>
      <p:sp>
        <p:nvSpPr>
          <p:cNvPr id="7" name="Inhaltsplatzhalter 6">
            <a:extLst>
              <a:ext uri="{FF2B5EF4-FFF2-40B4-BE49-F238E27FC236}">
                <a16:creationId xmlns:a16="http://schemas.microsoft.com/office/drawing/2014/main" id="{E127A09B-5C88-457B-9457-959016BF349E}"/>
              </a:ext>
            </a:extLst>
          </p:cNvPr>
          <p:cNvSpPr>
            <a:spLocks noGrp="1"/>
          </p:cNvSpPr>
          <p:nvPr>
            <p:ph idx="1"/>
          </p:nvPr>
        </p:nvSpPr>
        <p:spPr/>
        <p:txBody>
          <a:bodyPr>
            <a:normAutofit/>
          </a:bodyPr>
          <a:lstStyle/>
          <a:p>
            <a:pPr marL="342900" lvl="0" indent="-342900" algn="just">
              <a:lnSpc>
                <a:spcPct val="150000"/>
              </a:lnSpc>
              <a:spcAft>
                <a:spcPts val="0"/>
              </a:spcAft>
              <a:buFont typeface="Symbol" panose="05050102010706020507" pitchFamily="18" charset="2"/>
              <a:buBlip>
                <a:blip r:embed="rId5"/>
              </a:buBlip>
            </a:pPr>
            <a:r>
              <a:rPr lang="en-US" dirty="0">
                <a:latin typeface="Calibri" panose="020F0502020204030204" pitchFamily="34" charset="0"/>
                <a:cs typeface="Calibri" panose="020F0502020204030204" pitchFamily="34" charset="0"/>
              </a:rPr>
              <a:t>Both project and nationwide school network</a:t>
            </a:r>
          </a:p>
          <a:p>
            <a:pPr marL="342900" lvl="0" indent="-342900" algn="just">
              <a:lnSpc>
                <a:spcPct val="150000"/>
              </a:lnSpc>
              <a:spcAft>
                <a:spcPts val="0"/>
              </a:spcAft>
              <a:buFont typeface="Symbol" panose="05050102010706020507" pitchFamily="18" charset="2"/>
              <a:buBlip>
                <a:blip r:embed="rId5"/>
              </a:buBlip>
            </a:pPr>
            <a:r>
              <a:rPr lang="en-US" dirty="0">
                <a:latin typeface="Calibri" panose="020F0502020204030204" pitchFamily="34" charset="0"/>
                <a:cs typeface="Calibri" panose="020F0502020204030204" pitchFamily="34" charset="0"/>
              </a:rPr>
              <a:t>Is increasingly based on individual initiative</a:t>
            </a:r>
          </a:p>
          <a:p>
            <a:pPr marL="342900" lvl="0" indent="-342900" algn="just">
              <a:lnSpc>
                <a:spcPct val="150000"/>
              </a:lnSpc>
              <a:spcAft>
                <a:spcPts val="0"/>
              </a:spcAft>
              <a:buFont typeface="Symbol" panose="05050102010706020507" pitchFamily="18" charset="2"/>
              <a:buBlip>
                <a:blip r:embed="rId5"/>
              </a:buBlip>
            </a:pPr>
            <a:r>
              <a:rPr lang="en-US" dirty="0">
                <a:latin typeface="Calibri" panose="020F0502020204030204" pitchFamily="34" charset="0"/>
                <a:cs typeface="Calibri" panose="020F0502020204030204" pitchFamily="34" charset="0"/>
              </a:rPr>
              <a:t>Targets all ideologies of inequality</a:t>
            </a:r>
          </a:p>
          <a:p>
            <a:pPr marL="342900" lvl="0" indent="-342900" algn="just">
              <a:lnSpc>
                <a:spcPct val="150000"/>
              </a:lnSpc>
              <a:spcAft>
                <a:spcPts val="0"/>
              </a:spcAft>
              <a:buFont typeface="Symbol" panose="05050102010706020507" pitchFamily="18" charset="2"/>
              <a:buBlip>
                <a:blip r:embed="rId5"/>
              </a:buBlip>
            </a:pPr>
            <a:r>
              <a:rPr lang="en-US" dirty="0">
                <a:latin typeface="Calibri" panose="020F0502020204030204" pitchFamily="34" charset="0"/>
                <a:cs typeface="Calibri" panose="020F0502020204030204" pitchFamily="34" charset="0"/>
              </a:rPr>
              <a:t>Training of civil courage</a:t>
            </a:r>
          </a:p>
          <a:p>
            <a:pPr marL="342900" lvl="0" indent="-342900" algn="just">
              <a:lnSpc>
                <a:spcPct val="150000"/>
              </a:lnSpc>
              <a:spcAft>
                <a:spcPts val="0"/>
              </a:spcAft>
              <a:buFont typeface="Symbol" panose="05050102010706020507" pitchFamily="18" charset="2"/>
              <a:buBlip>
                <a:blip r:embed="rId5"/>
              </a:buBlip>
            </a:pPr>
            <a:r>
              <a:rPr lang="en-US" dirty="0">
                <a:latin typeface="Calibri" panose="020F0502020204030204" pitchFamily="34" charset="0"/>
                <a:cs typeface="Calibri" panose="020F0502020204030204" pitchFamily="34" charset="0"/>
              </a:rPr>
              <a:t>Founded on concepts of democracy education</a:t>
            </a:r>
          </a:p>
        </p:txBody>
      </p:sp>
      <p:pic>
        <p:nvPicPr>
          <p:cNvPr id="4" name="Grafik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39402" y="2821713"/>
            <a:ext cx="2928598" cy="13692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slide7.wav" descr="slide7.wav">
            <a:hlinkClick r:id="" action="ppaction://media"/>
            <a:extLst>
              <a:ext uri="{FF2B5EF4-FFF2-40B4-BE49-F238E27FC236}">
                <a16:creationId xmlns:a16="http://schemas.microsoft.com/office/drawing/2014/main" id="{A2F34D7F-3D21-944B-AF12-3D44E4E25563}"/>
              </a:ext>
            </a:extLst>
          </p:cNvPr>
          <p:cNvPicPr>
            <a:picLocks noChangeAspect="1"/>
          </p:cNvPicPr>
          <p:nvPr>
            <a:audioFile r:link="rId1"/>
            <p:extLst>
              <p:ext uri="{DAA4B4D4-6D71-4841-9C94-3DE7FCFB9230}">
                <p14:media xmlns:p14="http://schemas.microsoft.com/office/powerpoint/2010/main" r:embed="rId2">
                  <p14:trim st="7921.0188"/>
                </p14:media>
              </p:ext>
            </p:extLst>
          </p:nvPr>
        </p:nvPicPr>
        <p:blipFill>
          <a:blip r:embed="rId7"/>
          <a:stretch>
            <a:fillRect/>
          </a:stretch>
        </p:blipFill>
        <p:spPr>
          <a:xfrm>
            <a:off x="144834" y="232645"/>
            <a:ext cx="812800" cy="812800"/>
          </a:xfrm>
          <a:prstGeom prst="rect">
            <a:avLst/>
          </a:prstGeom>
        </p:spPr>
      </p:pic>
    </p:spTree>
    <p:extLst>
      <p:ext uri="{BB962C8B-B14F-4D97-AF65-F5344CB8AC3E}">
        <p14:creationId xmlns:p14="http://schemas.microsoft.com/office/powerpoint/2010/main" val="308937972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2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7FA763-0D7E-C342-B068-85739E3518F4}"/>
              </a:ext>
            </a:extLst>
          </p:cNvPr>
          <p:cNvSpPr>
            <a:spLocks noGrp="1"/>
          </p:cNvSpPr>
          <p:nvPr>
            <p:ph type="title"/>
          </p:nvPr>
        </p:nvSpPr>
        <p:spPr>
          <a:xfrm>
            <a:off x="1429566" y="342900"/>
            <a:ext cx="9238434" cy="1647979"/>
          </a:xfrm>
        </p:spPr>
        <p:txBody>
          <a:bodyPr/>
          <a:lstStyle/>
          <a:p>
            <a:r>
              <a:rPr lang="de-DE" sz="2800" dirty="0"/>
              <a:t>BEST PRACTICE 4: Human </a:t>
            </a:r>
            <a:r>
              <a:rPr lang="de-DE" sz="2800" dirty="0" err="1"/>
              <a:t>Rights</a:t>
            </a:r>
            <a:r>
              <a:rPr lang="de-DE" sz="2800" dirty="0"/>
              <a:t> </a:t>
            </a:r>
            <a:r>
              <a:rPr lang="de-DE" sz="2800" dirty="0" err="1"/>
              <a:t>Friendly</a:t>
            </a:r>
            <a:r>
              <a:rPr lang="de-DE" sz="2800" dirty="0"/>
              <a:t> School - </a:t>
            </a:r>
            <a:r>
              <a:rPr lang="de-DE" sz="2800" dirty="0" err="1"/>
              <a:t>How</a:t>
            </a:r>
            <a:r>
              <a:rPr lang="de-DE" sz="2800" dirty="0"/>
              <a:t> </a:t>
            </a:r>
            <a:r>
              <a:rPr lang="de-DE" sz="2800" dirty="0" err="1"/>
              <a:t>to</a:t>
            </a:r>
            <a:r>
              <a:rPr lang="de-DE" sz="2800" dirty="0"/>
              <a:t> </a:t>
            </a:r>
            <a:r>
              <a:rPr lang="de-DE" sz="2800" dirty="0" err="1"/>
              <a:t>counteract</a:t>
            </a:r>
            <a:r>
              <a:rPr lang="de-DE" sz="2800" dirty="0"/>
              <a:t> </a:t>
            </a:r>
            <a:r>
              <a:rPr lang="de-DE" sz="2800" dirty="0" err="1"/>
              <a:t>exclusion</a:t>
            </a:r>
            <a:r>
              <a:rPr lang="de-DE" sz="2800" dirty="0"/>
              <a:t> </a:t>
            </a:r>
            <a:r>
              <a:rPr lang="de-DE" sz="2800" dirty="0" err="1"/>
              <a:t>and</a:t>
            </a:r>
            <a:r>
              <a:rPr lang="de-DE" sz="2800" dirty="0"/>
              <a:t> </a:t>
            </a:r>
            <a:r>
              <a:rPr lang="de-DE" sz="2800" dirty="0" err="1"/>
              <a:t>violence</a:t>
            </a:r>
            <a:r>
              <a:rPr lang="de-DE" sz="2800" dirty="0"/>
              <a:t> at </a:t>
            </a:r>
            <a:r>
              <a:rPr lang="de-DE" sz="2800" dirty="0" err="1"/>
              <a:t>school</a:t>
            </a:r>
            <a:endParaRPr lang="de-DE" sz="2800" dirty="0"/>
          </a:p>
        </p:txBody>
      </p:sp>
      <p:sp>
        <p:nvSpPr>
          <p:cNvPr id="3" name="Inhaltsplatzhalter 2">
            <a:extLst>
              <a:ext uri="{FF2B5EF4-FFF2-40B4-BE49-F238E27FC236}">
                <a16:creationId xmlns:a16="http://schemas.microsoft.com/office/drawing/2014/main" id="{EF6486FE-8C01-8041-9E81-46F268E190F0}"/>
              </a:ext>
            </a:extLst>
          </p:cNvPr>
          <p:cNvSpPr>
            <a:spLocks noGrp="1"/>
          </p:cNvSpPr>
          <p:nvPr>
            <p:ph idx="1"/>
          </p:nvPr>
        </p:nvSpPr>
        <p:spPr/>
        <p:txBody>
          <a:bodyPr>
            <a:normAutofit/>
          </a:bodyPr>
          <a:lstStyle/>
          <a:p>
            <a:pPr marL="342900" lvl="0" indent="-342900" algn="just">
              <a:lnSpc>
                <a:spcPct val="150000"/>
              </a:lnSpc>
              <a:buBlip>
                <a:blip r:embed="rId5"/>
              </a:buBlip>
            </a:pPr>
            <a:r>
              <a:rPr lang="de-DE" sz="2000" dirty="0"/>
              <a:t>A </a:t>
            </a:r>
            <a:r>
              <a:rPr lang="de-DE" sz="2000" dirty="0" err="1"/>
              <a:t>systemic</a:t>
            </a:r>
            <a:r>
              <a:rPr lang="de-DE" sz="2000" dirty="0"/>
              <a:t> </a:t>
            </a:r>
            <a:r>
              <a:rPr lang="de-DE" sz="2000" dirty="0" err="1"/>
              <a:t>program</a:t>
            </a:r>
            <a:r>
              <a:rPr lang="de-DE" sz="2000" dirty="0"/>
              <a:t> </a:t>
            </a:r>
            <a:r>
              <a:rPr lang="de-DE" sz="2000" dirty="0" err="1"/>
              <a:t>delivered</a:t>
            </a:r>
            <a:r>
              <a:rPr lang="de-DE" sz="2000" dirty="0"/>
              <a:t> in </a:t>
            </a:r>
            <a:r>
              <a:rPr lang="de-DE" sz="2000" dirty="0" err="1"/>
              <a:t>primary</a:t>
            </a:r>
            <a:r>
              <a:rPr lang="de-DE" sz="2000" dirty="0"/>
              <a:t> </a:t>
            </a:r>
            <a:r>
              <a:rPr lang="de-DE" sz="2000" dirty="0" err="1"/>
              <a:t>schools</a:t>
            </a:r>
            <a:r>
              <a:rPr lang="de-DE" sz="2000" dirty="0"/>
              <a:t> in </a:t>
            </a:r>
            <a:r>
              <a:rPr lang="de-DE" sz="2000" dirty="0" err="1"/>
              <a:t>Warsaw</a:t>
            </a:r>
            <a:endParaRPr lang="de-DE" sz="2000" dirty="0"/>
          </a:p>
          <a:p>
            <a:pPr marL="342900" lvl="0" indent="-342900" algn="just">
              <a:lnSpc>
                <a:spcPct val="150000"/>
              </a:lnSpc>
              <a:buBlip>
                <a:blip r:embed="rId5"/>
              </a:buBlip>
            </a:pPr>
            <a:r>
              <a:rPr lang="de-DE" sz="2000" dirty="0" err="1"/>
              <a:t>Based</a:t>
            </a:r>
            <a:r>
              <a:rPr lang="de-DE" sz="2000" dirty="0"/>
              <a:t> on </a:t>
            </a:r>
            <a:r>
              <a:rPr lang="de-DE" sz="2000" dirty="0" err="1"/>
              <a:t>need</a:t>
            </a:r>
            <a:r>
              <a:rPr lang="de-DE" sz="2000" dirty="0"/>
              <a:t> </a:t>
            </a:r>
            <a:r>
              <a:rPr lang="de-DE" sz="2000" dirty="0" err="1"/>
              <a:t>diagnosis</a:t>
            </a:r>
            <a:endParaRPr lang="de-DE" sz="2000" dirty="0"/>
          </a:p>
          <a:p>
            <a:pPr marL="342900" lvl="0" indent="-342900" algn="just">
              <a:lnSpc>
                <a:spcPct val="150000"/>
              </a:lnSpc>
              <a:buBlip>
                <a:blip r:embed="rId5"/>
              </a:buBlip>
            </a:pPr>
            <a:r>
              <a:rPr lang="de-DE" sz="2000" dirty="0" err="1"/>
              <a:t>Involving</a:t>
            </a:r>
            <a:r>
              <a:rPr lang="de-DE" sz="2000" dirty="0"/>
              <a:t> </a:t>
            </a:r>
            <a:r>
              <a:rPr lang="de-DE" sz="2000" dirty="0" err="1"/>
              <a:t>the</a:t>
            </a:r>
            <a:r>
              <a:rPr lang="de-DE" sz="2000" dirty="0"/>
              <a:t> </a:t>
            </a:r>
            <a:r>
              <a:rPr lang="de-DE" sz="2000" dirty="0" err="1"/>
              <a:t>whole</a:t>
            </a:r>
            <a:r>
              <a:rPr lang="de-DE" sz="2000" dirty="0"/>
              <a:t> </a:t>
            </a:r>
            <a:r>
              <a:rPr lang="de-DE" sz="2000" dirty="0" err="1"/>
              <a:t>school</a:t>
            </a:r>
            <a:r>
              <a:rPr lang="de-DE" sz="2000" dirty="0"/>
              <a:t> </a:t>
            </a:r>
            <a:r>
              <a:rPr lang="de-DE" sz="2000" dirty="0" err="1"/>
              <a:t>community</a:t>
            </a:r>
            <a:r>
              <a:rPr lang="de-DE" sz="2000" dirty="0"/>
              <a:t>: </a:t>
            </a:r>
            <a:br>
              <a:rPr lang="de-DE" sz="2000" dirty="0"/>
            </a:br>
            <a:r>
              <a:rPr lang="de-DE" sz="2000" dirty="0" err="1"/>
              <a:t>students</a:t>
            </a:r>
            <a:r>
              <a:rPr lang="de-DE" sz="2000" dirty="0"/>
              <a:t>, </a:t>
            </a:r>
            <a:r>
              <a:rPr lang="de-DE" sz="2000" dirty="0" err="1"/>
              <a:t>teachers</a:t>
            </a:r>
            <a:r>
              <a:rPr lang="de-DE" sz="2000" dirty="0"/>
              <a:t>, non-</a:t>
            </a:r>
            <a:r>
              <a:rPr lang="de-DE" sz="2000" dirty="0" err="1"/>
              <a:t>teaching</a:t>
            </a:r>
            <a:r>
              <a:rPr lang="de-DE" sz="2000" dirty="0"/>
              <a:t>  </a:t>
            </a:r>
            <a:r>
              <a:rPr lang="de-DE" sz="2000" dirty="0" err="1"/>
              <a:t>Staff</a:t>
            </a:r>
            <a:r>
              <a:rPr lang="de-DE" sz="2000" dirty="0"/>
              <a:t> </a:t>
            </a:r>
            <a:r>
              <a:rPr lang="de-DE" sz="2000" dirty="0" err="1"/>
              <a:t>and</a:t>
            </a:r>
            <a:r>
              <a:rPr lang="de-DE" sz="2000" dirty="0"/>
              <a:t> </a:t>
            </a:r>
            <a:r>
              <a:rPr lang="de-DE" sz="2000" dirty="0" err="1"/>
              <a:t>parents</a:t>
            </a:r>
            <a:endParaRPr lang="de-DE" sz="2000" dirty="0"/>
          </a:p>
          <a:p>
            <a:pPr marL="342900" lvl="0" indent="-342900" algn="just">
              <a:lnSpc>
                <a:spcPct val="150000"/>
              </a:lnSpc>
              <a:buBlip>
                <a:blip r:embed="rId5"/>
              </a:buBlip>
            </a:pPr>
            <a:r>
              <a:rPr lang="de-DE" sz="2000" dirty="0" err="1"/>
              <a:t>Aims</a:t>
            </a:r>
            <a:r>
              <a:rPr lang="de-DE" sz="2000" dirty="0"/>
              <a:t> at </a:t>
            </a:r>
            <a:r>
              <a:rPr lang="de-DE" sz="2000" dirty="0" err="1"/>
              <a:t>teaching</a:t>
            </a:r>
            <a:r>
              <a:rPr lang="de-DE" sz="2000" dirty="0"/>
              <a:t> human </a:t>
            </a:r>
            <a:r>
              <a:rPr lang="de-DE" sz="2000" dirty="0" err="1"/>
              <a:t>rights</a:t>
            </a:r>
            <a:r>
              <a:rPr lang="de-DE" sz="2000" dirty="0"/>
              <a:t>,  </a:t>
            </a:r>
            <a:r>
              <a:rPr lang="de-DE" sz="2000" dirty="0" err="1"/>
              <a:t>upgrading</a:t>
            </a:r>
            <a:r>
              <a:rPr lang="de-DE" sz="2000" dirty="0"/>
              <a:t> </a:t>
            </a:r>
            <a:r>
              <a:rPr lang="de-DE" sz="2000" dirty="0" err="1"/>
              <a:t>communication</a:t>
            </a:r>
            <a:r>
              <a:rPr lang="de-DE" sz="2000" dirty="0"/>
              <a:t> </a:t>
            </a:r>
            <a:r>
              <a:rPr lang="de-DE" sz="2000" dirty="0" err="1"/>
              <a:t>skills</a:t>
            </a:r>
            <a:r>
              <a:rPr lang="de-DE" sz="2000" dirty="0"/>
              <a:t>, </a:t>
            </a:r>
            <a:r>
              <a:rPr lang="de-DE" sz="2000" dirty="0" err="1"/>
              <a:t>conflict</a:t>
            </a:r>
            <a:r>
              <a:rPr lang="de-DE" sz="2000" dirty="0"/>
              <a:t> </a:t>
            </a:r>
            <a:r>
              <a:rPr lang="de-DE" sz="2000" dirty="0" err="1"/>
              <a:t>resolution</a:t>
            </a:r>
            <a:r>
              <a:rPr lang="de-DE" sz="2000" dirty="0"/>
              <a:t> </a:t>
            </a:r>
            <a:r>
              <a:rPr lang="de-DE" sz="2000" dirty="0" err="1"/>
              <a:t>skills</a:t>
            </a:r>
            <a:r>
              <a:rPr lang="de-DE" sz="2000" dirty="0"/>
              <a:t>,  </a:t>
            </a:r>
            <a:r>
              <a:rPr lang="de-DE" sz="2000" dirty="0" err="1"/>
              <a:t>acceptance</a:t>
            </a:r>
            <a:r>
              <a:rPr lang="de-DE" sz="2000" dirty="0"/>
              <a:t> </a:t>
            </a:r>
            <a:r>
              <a:rPr lang="de-DE" sz="2000" dirty="0" err="1"/>
              <a:t>of</a:t>
            </a:r>
            <a:r>
              <a:rPr lang="de-DE" sz="2000" dirty="0"/>
              <a:t> </a:t>
            </a:r>
            <a:r>
              <a:rPr lang="de-DE" sz="2000" dirty="0" err="1"/>
              <a:t>diversity</a:t>
            </a:r>
            <a:r>
              <a:rPr lang="de-DE" sz="2000" dirty="0"/>
              <a:t>, </a:t>
            </a:r>
            <a:r>
              <a:rPr lang="de-DE" sz="2000" dirty="0" err="1"/>
              <a:t>activel</a:t>
            </a:r>
            <a:r>
              <a:rPr lang="de-DE" sz="2000" dirty="0"/>
              <a:t> </a:t>
            </a:r>
            <a:r>
              <a:rPr lang="de-DE" sz="2000" dirty="0" err="1"/>
              <a:t>participation</a:t>
            </a:r>
            <a:r>
              <a:rPr lang="de-DE" sz="2000" dirty="0"/>
              <a:t> </a:t>
            </a:r>
            <a:r>
              <a:rPr lang="de-DE" sz="2000" dirty="0" err="1"/>
              <a:t>and</a:t>
            </a:r>
            <a:r>
              <a:rPr lang="de-DE" sz="2000" dirty="0"/>
              <a:t> </a:t>
            </a:r>
            <a:r>
              <a:rPr lang="de-DE" sz="2000" dirty="0" err="1"/>
              <a:t>reactiong</a:t>
            </a:r>
            <a:r>
              <a:rPr lang="de-DE" sz="2000" dirty="0"/>
              <a:t> </a:t>
            </a:r>
            <a:r>
              <a:rPr lang="de-DE" sz="2000" dirty="0" err="1"/>
              <a:t>to</a:t>
            </a:r>
            <a:r>
              <a:rPr lang="de-DE" sz="2000" dirty="0"/>
              <a:t> </a:t>
            </a:r>
            <a:r>
              <a:rPr lang="de-DE" sz="2000" dirty="0" err="1"/>
              <a:t>violence</a:t>
            </a:r>
            <a:endParaRPr lang="de-DE" sz="2000" dirty="0"/>
          </a:p>
          <a:p>
            <a:endParaRPr lang="de-DE" sz="2000" dirty="0"/>
          </a:p>
        </p:txBody>
      </p:sp>
      <p:pic>
        <p:nvPicPr>
          <p:cNvPr id="1028" name="Picture 4" descr="Human Rights Friendly Schools - Amnesty International">
            <a:extLst>
              <a:ext uri="{FF2B5EF4-FFF2-40B4-BE49-F238E27FC236}">
                <a16:creationId xmlns:a16="http://schemas.microsoft.com/office/drawing/2014/main" id="{E69CCEF9-A0B1-4244-BDD3-8AA28D4F8E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20100" y="2391311"/>
            <a:ext cx="2914650" cy="2075377"/>
          </a:xfrm>
          <a:prstGeom prst="rect">
            <a:avLst/>
          </a:prstGeom>
          <a:noFill/>
          <a:extLst>
            <a:ext uri="{909E8E84-426E-40DD-AFC4-6F175D3DCCD1}">
              <a14:hiddenFill xmlns:a14="http://schemas.microsoft.com/office/drawing/2010/main">
                <a:solidFill>
                  <a:srgbClr val="FFFFFF"/>
                </a:solidFill>
              </a14:hiddenFill>
            </a:ext>
          </a:extLst>
        </p:spPr>
      </p:pic>
      <p:pic>
        <p:nvPicPr>
          <p:cNvPr id="4" name="webinar 2 slide 12" descr="webinar 2 slide 12">
            <a:hlinkClick r:id="" action="ppaction://media"/>
            <a:extLst>
              <a:ext uri="{FF2B5EF4-FFF2-40B4-BE49-F238E27FC236}">
                <a16:creationId xmlns:a16="http://schemas.microsoft.com/office/drawing/2014/main" id="{7133AF73-5C20-6A45-9356-E0436A9A41B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88" y="4763"/>
            <a:ext cx="812800" cy="812800"/>
          </a:xfrm>
          <a:prstGeom prst="rect">
            <a:avLst/>
          </a:prstGeom>
        </p:spPr>
      </p:pic>
    </p:spTree>
    <p:extLst>
      <p:ext uri="{BB962C8B-B14F-4D97-AF65-F5344CB8AC3E}">
        <p14:creationId xmlns:p14="http://schemas.microsoft.com/office/powerpoint/2010/main" val="1212965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18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E79F69-B92B-4698-9F3B-4488A4C35DAC}"/>
              </a:ext>
            </a:extLst>
          </p:cNvPr>
          <p:cNvSpPr>
            <a:spLocks noGrp="1"/>
          </p:cNvSpPr>
          <p:nvPr>
            <p:ph type="title"/>
          </p:nvPr>
        </p:nvSpPr>
        <p:spPr/>
        <p:txBody>
          <a:bodyPr/>
          <a:lstStyle/>
          <a:p>
            <a:r>
              <a:rPr lang="en-US"/>
              <a:t>Tips for literature, websites, blogs in the partner region</a:t>
            </a:r>
            <a:endParaRPr lang="en-US" dirty="0"/>
          </a:p>
        </p:txBody>
      </p:sp>
      <p:sp>
        <p:nvSpPr>
          <p:cNvPr id="7" name="Inhaltsplatzhalter 6">
            <a:extLst>
              <a:ext uri="{FF2B5EF4-FFF2-40B4-BE49-F238E27FC236}">
                <a16:creationId xmlns:a16="http://schemas.microsoft.com/office/drawing/2014/main" id="{E127A09B-5C88-457B-9457-959016BF349E}"/>
              </a:ext>
            </a:extLst>
          </p:cNvPr>
          <p:cNvSpPr>
            <a:spLocks noGrp="1"/>
          </p:cNvSpPr>
          <p:nvPr>
            <p:ph idx="1"/>
          </p:nvPr>
        </p:nvSpPr>
        <p:spPr/>
        <p:txBody>
          <a:bodyPr>
            <a:normAutofit fontScale="62500" lnSpcReduction="20000"/>
          </a:bodyPr>
          <a:lstStyle/>
          <a:p>
            <a:r>
              <a:rPr lang="en-US"/>
              <a:t>Bîrzéa, César (2000): Project on “Education für Democratic Citizenship”: Education for Democratic Citizenship: A Lifelong Learning Perspective, Strasbourg: Council for Cultural Co-Operation (CDCC).</a:t>
            </a:r>
          </a:p>
          <a:p>
            <a:r>
              <a:rPr lang="en-US"/>
              <a:t>Council of Europe, Hrsg. (2018) Reference Framework for Competences of Democratic Culture, Volume 3: Guidance for Implementation, Strasbourg.</a:t>
            </a:r>
          </a:p>
          <a:p>
            <a:r>
              <a:rPr lang="en-US"/>
              <a:t>Europäische Kommission, Hrsg. (2015): A whole school approach to tackling early school leaving Policy messages, Brüssel.</a:t>
            </a:r>
          </a:p>
          <a:p>
            <a:r>
              <a:rPr lang="en-US"/>
              <a:t>Himmelmann, G. (2013). Competences for Teaching, Learning and Living Democratic Citizenship. In M. Print &amp; D. Lange (Hrsg.), Civic Education and Competences for Engaging Citizens in Democracies, S. 3-9. Wiesbaden: Springer. </a:t>
            </a:r>
          </a:p>
          <a:p>
            <a:r>
              <a:rPr lang="en-US"/>
              <a:t>Osler, Audrey and Hugh Starkey (2006): Education for Democratic Citizenship: a review of research, policy and practice 1995-2005, Research Papers in Education, 24, p. 433-466.</a:t>
            </a:r>
          </a:p>
          <a:p>
            <a:r>
              <a:rPr lang="en-US"/>
              <a:t>Oxfam, Hrsg. (2015): Education for Global Citizenship: A Guide for Schools, Oxford.</a:t>
            </a:r>
          </a:p>
          <a:p>
            <a:r>
              <a:rPr lang="en-US"/>
              <a:t>Potter, John (2002): Active Citizenship in Schools: a Good Practice Guide to Developing a Whole School Policy, London: Kogan Page.</a:t>
            </a:r>
          </a:p>
          <a:p>
            <a:r>
              <a:rPr lang="en-US"/>
              <a:t>Syed, Ghazal K. (2013): How Appropriate Is It to Teach Citizenship through Main Curriculum Subjects?, Citizenship, Social and Economics Education, 12, 2, p. 136-142.</a:t>
            </a:r>
            <a:endParaRPr lang="en-US" dirty="0"/>
          </a:p>
        </p:txBody>
      </p:sp>
      <p:pic>
        <p:nvPicPr>
          <p:cNvPr id="3" name="outro.wav" descr="outro.wav">
            <a:hlinkClick r:id="" action="ppaction://media"/>
            <a:extLst>
              <a:ext uri="{FF2B5EF4-FFF2-40B4-BE49-F238E27FC236}">
                <a16:creationId xmlns:a16="http://schemas.microsoft.com/office/drawing/2014/main" id="{0EBE01E8-8646-5442-B0A4-994AD06ABC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0477" y="256964"/>
            <a:ext cx="812800" cy="812800"/>
          </a:xfrm>
          <a:prstGeom prst="rect">
            <a:avLst/>
          </a:prstGeom>
        </p:spPr>
      </p:pic>
    </p:spTree>
    <p:extLst>
      <p:ext uri="{BB962C8B-B14F-4D97-AF65-F5344CB8AC3E}">
        <p14:creationId xmlns:p14="http://schemas.microsoft.com/office/powerpoint/2010/main" val="115785309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9F43CD-896C-4F75-BC27-19B6851D159A}"/>
              </a:ext>
            </a:extLst>
          </p:cNvPr>
          <p:cNvSpPr>
            <a:spLocks noGrp="1"/>
          </p:cNvSpPr>
          <p:nvPr>
            <p:ph type="ctrTitle"/>
          </p:nvPr>
        </p:nvSpPr>
        <p:spPr/>
        <p:txBody>
          <a:bodyPr/>
          <a:lstStyle/>
          <a:p>
            <a:r>
              <a:rPr lang="de-DE" dirty="0"/>
              <a:t>Webinar 2</a:t>
            </a:r>
          </a:p>
        </p:txBody>
      </p:sp>
      <p:sp>
        <p:nvSpPr>
          <p:cNvPr id="3" name="Untertitel 2">
            <a:extLst>
              <a:ext uri="{FF2B5EF4-FFF2-40B4-BE49-F238E27FC236}">
                <a16:creationId xmlns:a16="http://schemas.microsoft.com/office/drawing/2014/main" id="{114AEDD6-8FC2-46D4-9D34-904A969525F4}"/>
              </a:ext>
            </a:extLst>
          </p:cNvPr>
          <p:cNvSpPr>
            <a:spLocks noGrp="1"/>
          </p:cNvSpPr>
          <p:nvPr>
            <p:ph type="subTitle" idx="1"/>
          </p:nvPr>
        </p:nvSpPr>
        <p:spPr/>
        <p:txBody>
          <a:bodyPr/>
          <a:lstStyle/>
          <a:p>
            <a:r>
              <a:rPr lang="de-DE" dirty="0" err="1">
                <a:latin typeface="Calibri" panose="020F0502020204030204" pitchFamily="34" charset="0"/>
                <a:cs typeface="Calibri" panose="020F0502020204030204" pitchFamily="34" charset="0"/>
              </a:rPr>
              <a:t>Thanks</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for</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your</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attention</a:t>
            </a:r>
            <a:r>
              <a:rPr lang="de-DE" dirty="0">
                <a:latin typeface="Calibri" panose="020F0502020204030204" pitchFamily="34" charset="0"/>
                <a:cs typeface="Calibri" panose="020F0502020204030204" pitchFamily="34" charset="0"/>
              </a:rPr>
              <a:t>!</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52505436"/>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E79F69-B92B-4698-9F3B-4488A4C35DAC}"/>
              </a:ext>
            </a:extLst>
          </p:cNvPr>
          <p:cNvSpPr>
            <a:spLocks noGrp="1"/>
          </p:cNvSpPr>
          <p:nvPr>
            <p:ph type="title"/>
          </p:nvPr>
        </p:nvSpPr>
        <p:spPr>
          <a:xfrm>
            <a:off x="1429566" y="522931"/>
            <a:ext cx="9238434" cy="857559"/>
          </a:xfrm>
        </p:spPr>
        <p:txBody>
          <a:bodyPr/>
          <a:lstStyle/>
          <a:p>
            <a:r>
              <a:rPr lang="de-DE" u="sng" dirty="0"/>
              <a:t>Agenda</a:t>
            </a:r>
          </a:p>
        </p:txBody>
      </p:sp>
      <p:sp>
        <p:nvSpPr>
          <p:cNvPr id="7" name="Inhaltsplatzhalter 6">
            <a:extLst>
              <a:ext uri="{FF2B5EF4-FFF2-40B4-BE49-F238E27FC236}">
                <a16:creationId xmlns:a16="http://schemas.microsoft.com/office/drawing/2014/main" id="{E127A09B-5C88-457B-9457-959016BF349E}"/>
              </a:ext>
            </a:extLst>
          </p:cNvPr>
          <p:cNvSpPr>
            <a:spLocks noGrp="1"/>
          </p:cNvSpPr>
          <p:nvPr>
            <p:ph idx="1"/>
          </p:nvPr>
        </p:nvSpPr>
        <p:spPr>
          <a:xfrm>
            <a:off x="1429566" y="1776549"/>
            <a:ext cx="9238434" cy="3810000"/>
          </a:xfrm>
        </p:spPr>
        <p:txBody>
          <a:bodyPr/>
          <a:lstStyle/>
          <a:p>
            <a:pPr marL="342900" indent="-342900">
              <a:buFont typeface="+mj-lt"/>
              <a:buAutoNum type="arabicPeriod"/>
            </a:pPr>
            <a:r>
              <a:rPr lang="en-US" dirty="0">
                <a:latin typeface="Calibri" panose="020F0502020204030204" pitchFamily="34" charset="0"/>
                <a:cs typeface="Calibri" panose="020F0502020204030204" pitchFamily="34" charset="0"/>
              </a:rPr>
              <a:t>What is the whole-school approach?</a:t>
            </a:r>
          </a:p>
          <a:p>
            <a:pPr marL="342900" indent="-342900">
              <a:buFont typeface="+mj-lt"/>
              <a:buAutoNum type="arabicPeriod"/>
            </a:pPr>
            <a:r>
              <a:rPr lang="en-US" dirty="0">
                <a:latin typeface="Calibri" panose="020F0502020204030204" pitchFamily="34" charset="0"/>
                <a:cs typeface="Calibri" panose="020F0502020204030204" pitchFamily="34" charset="0"/>
              </a:rPr>
              <a:t>What are the goals of the whole school approach?</a:t>
            </a:r>
          </a:p>
          <a:p>
            <a:pPr marL="342900" indent="-342900">
              <a:buFont typeface="+mj-lt"/>
              <a:buAutoNum type="arabicPeriod"/>
            </a:pPr>
            <a:r>
              <a:rPr lang="en-US" dirty="0">
                <a:latin typeface="Calibri" panose="020F0502020204030204" pitchFamily="34" charset="0"/>
                <a:cs typeface="Calibri" panose="020F0502020204030204" pitchFamily="34" charset="0"/>
              </a:rPr>
              <a:t>What is the added value of the whole school approach?</a:t>
            </a:r>
          </a:p>
          <a:p>
            <a:pPr marL="342900" indent="-342900">
              <a:buFont typeface="+mj-lt"/>
              <a:buAutoNum type="arabicPeriod"/>
            </a:pPr>
            <a:r>
              <a:rPr lang="en-US" dirty="0">
                <a:latin typeface="Calibri" panose="020F0502020204030204" pitchFamily="34" charset="0"/>
                <a:cs typeface="Calibri" panose="020F0502020204030204" pitchFamily="34" charset="0"/>
              </a:rPr>
              <a:t>Starting points for possible cooperation</a:t>
            </a:r>
          </a:p>
          <a:p>
            <a:pPr marL="342900" indent="-342900">
              <a:buFont typeface="+mj-lt"/>
              <a:buAutoNum type="arabicPeriod"/>
            </a:pPr>
            <a:r>
              <a:rPr lang="en-US" dirty="0">
                <a:latin typeface="Calibri" panose="020F0502020204030204" pitchFamily="34" charset="0"/>
                <a:cs typeface="Calibri" panose="020F0502020204030204" pitchFamily="34" charset="0"/>
              </a:rPr>
              <a:t>Best practice examples</a:t>
            </a:r>
          </a:p>
          <a:p>
            <a:pPr marL="342900" indent="-342900">
              <a:buFont typeface="+mj-lt"/>
              <a:buAutoNum type="arabicPeriod"/>
            </a:pPr>
            <a:r>
              <a:rPr lang="en-US" dirty="0">
                <a:latin typeface="Calibri" panose="020F0502020204030204" pitchFamily="34" charset="0"/>
                <a:cs typeface="Calibri" panose="020F0502020204030204" pitchFamily="34" charset="0"/>
              </a:rPr>
              <a:t>Tips for literature, websites, blogs in the respective partner regions</a:t>
            </a:r>
          </a:p>
        </p:txBody>
      </p:sp>
      <p:pic>
        <p:nvPicPr>
          <p:cNvPr id="4" name="slide0.wav" descr="slide0.wav">
            <a:hlinkClick r:id="" action="ppaction://media"/>
            <a:extLst>
              <a:ext uri="{FF2B5EF4-FFF2-40B4-BE49-F238E27FC236}">
                <a16:creationId xmlns:a16="http://schemas.microsoft.com/office/drawing/2014/main" id="{0232117B-5119-D241-81AB-EB11A15269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0"/>
            <a:ext cx="812800" cy="812800"/>
          </a:xfrm>
          <a:prstGeom prst="rect">
            <a:avLst/>
          </a:prstGeom>
        </p:spPr>
      </p:pic>
    </p:spTree>
    <p:extLst>
      <p:ext uri="{BB962C8B-B14F-4D97-AF65-F5344CB8AC3E}">
        <p14:creationId xmlns:p14="http://schemas.microsoft.com/office/powerpoint/2010/main" val="258248426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E79F69-B92B-4698-9F3B-4488A4C35DAC}"/>
              </a:ext>
            </a:extLst>
          </p:cNvPr>
          <p:cNvSpPr>
            <a:spLocks noGrp="1"/>
          </p:cNvSpPr>
          <p:nvPr>
            <p:ph type="title"/>
          </p:nvPr>
        </p:nvSpPr>
        <p:spPr>
          <a:xfrm>
            <a:off x="1429566" y="627434"/>
            <a:ext cx="9238434" cy="857559"/>
          </a:xfrm>
        </p:spPr>
        <p:txBody>
          <a:bodyPr/>
          <a:lstStyle/>
          <a:p>
            <a:r>
              <a:rPr lang="en-US" dirty="0"/>
              <a:t>What is the whole-school approach?</a:t>
            </a:r>
            <a:endParaRPr lang="de-DE" dirty="0"/>
          </a:p>
        </p:txBody>
      </p:sp>
      <p:sp>
        <p:nvSpPr>
          <p:cNvPr id="7" name="Inhaltsplatzhalter 6">
            <a:extLst>
              <a:ext uri="{FF2B5EF4-FFF2-40B4-BE49-F238E27FC236}">
                <a16:creationId xmlns:a16="http://schemas.microsoft.com/office/drawing/2014/main" id="{E127A09B-5C88-457B-9457-959016BF349E}"/>
              </a:ext>
            </a:extLst>
          </p:cNvPr>
          <p:cNvSpPr>
            <a:spLocks noGrp="1"/>
          </p:cNvSpPr>
          <p:nvPr>
            <p:ph idx="1"/>
          </p:nvPr>
        </p:nvSpPr>
        <p:spPr>
          <a:xfrm>
            <a:off x="1429566" y="1763486"/>
            <a:ext cx="9238434" cy="3810000"/>
          </a:xfrm>
        </p:spPr>
        <p:txBody>
          <a:bodyPr>
            <a:normAutofit/>
          </a:bodyPr>
          <a:lstStyle/>
          <a:p>
            <a:pPr marL="342900" lvl="0" indent="-342900" algn="just">
              <a:lnSpc>
                <a:spcPct val="150000"/>
              </a:lnSpc>
              <a:spcAft>
                <a:spcPts val="0"/>
              </a:spcAft>
              <a:buFont typeface="Symbol" panose="05050102010706020507" pitchFamily="18" charset="2"/>
              <a:buBlip>
                <a:blip r:embed="rId5"/>
              </a:buBlip>
            </a:pPr>
            <a:r>
              <a:rPr lang="en-US" dirty="0">
                <a:latin typeface="Calibri" panose="020F0502020204030204" pitchFamily="34" charset="0"/>
                <a:cs typeface="Calibri" panose="020F0502020204030204" pitchFamily="34" charset="0"/>
              </a:rPr>
              <a:t>Integrative and learner-centered approach to education</a:t>
            </a:r>
          </a:p>
          <a:p>
            <a:pPr marL="342900" lvl="0" indent="-342900" algn="just">
              <a:lnSpc>
                <a:spcPct val="150000"/>
              </a:lnSpc>
              <a:spcAft>
                <a:spcPts val="0"/>
              </a:spcAft>
              <a:buFont typeface="Symbol" panose="05050102010706020507" pitchFamily="18" charset="2"/>
              <a:buBlip>
                <a:blip r:embed="rId5"/>
              </a:buBlip>
            </a:pPr>
            <a:r>
              <a:rPr lang="en-US" dirty="0">
                <a:latin typeface="Calibri" panose="020F0502020204030204" pitchFamily="34" charset="0"/>
                <a:cs typeface="Calibri" panose="020F0502020204030204" pitchFamily="34" charset="0"/>
              </a:rPr>
              <a:t>School as a multidimensional and interactive system</a:t>
            </a:r>
          </a:p>
          <a:p>
            <a:pPr marL="342900" lvl="0" indent="-342900" algn="just">
              <a:lnSpc>
                <a:spcPct val="150000"/>
              </a:lnSpc>
              <a:spcAft>
                <a:spcPts val="0"/>
              </a:spcAft>
              <a:buFont typeface="Symbol" panose="05050102010706020507" pitchFamily="18" charset="2"/>
              <a:buBlip>
                <a:blip r:embed="rId5"/>
              </a:buBlip>
            </a:pPr>
            <a:r>
              <a:rPr lang="en-US" dirty="0">
                <a:latin typeface="Calibri" panose="020F0502020204030204" pitchFamily="34" charset="0"/>
                <a:cs typeface="Calibri" panose="020F0502020204030204" pitchFamily="34" charset="0"/>
              </a:rPr>
              <a:t>Can be integrated into school life at different levels</a:t>
            </a:r>
          </a:p>
          <a:p>
            <a:pPr marL="342900" lvl="0" indent="-342900" algn="just">
              <a:lnSpc>
                <a:spcPct val="150000"/>
              </a:lnSpc>
              <a:spcAft>
                <a:spcPts val="0"/>
              </a:spcAft>
              <a:buFont typeface="Symbol" panose="05050102010706020507" pitchFamily="18" charset="2"/>
              <a:buBlip>
                <a:blip r:embed="rId5"/>
              </a:buBlip>
            </a:pPr>
            <a:r>
              <a:rPr lang="en-US" dirty="0">
                <a:latin typeface="Calibri" panose="020F0502020204030204" pitchFamily="34" charset="0"/>
                <a:cs typeface="Calibri" panose="020F0502020204030204" pitchFamily="34" charset="0"/>
              </a:rPr>
              <a:t>Targets the entire school community</a:t>
            </a:r>
          </a:p>
          <a:p>
            <a:pPr marL="342900" lvl="0" indent="-342900" algn="just">
              <a:lnSpc>
                <a:spcPct val="150000"/>
              </a:lnSpc>
              <a:spcAft>
                <a:spcPts val="0"/>
              </a:spcAft>
              <a:buFont typeface="Symbol" panose="05050102010706020507" pitchFamily="18" charset="2"/>
              <a:buBlip>
                <a:blip r:embed="rId5"/>
              </a:buBlip>
            </a:pPr>
            <a:r>
              <a:rPr lang="en-US" dirty="0">
                <a:latin typeface="Calibri" panose="020F0502020204030204" pitchFamily="34" charset="0"/>
                <a:cs typeface="Calibri" panose="020F0502020204030204" pitchFamily="34" charset="0"/>
              </a:rPr>
              <a:t>Cooperation with actors from outside the school</a:t>
            </a:r>
          </a:p>
          <a:p>
            <a:pPr marL="342900" lvl="0" indent="-342900" algn="just">
              <a:lnSpc>
                <a:spcPct val="150000"/>
              </a:lnSpc>
              <a:spcAft>
                <a:spcPts val="0"/>
              </a:spcAft>
              <a:buFont typeface="Symbol" panose="05050102010706020507" pitchFamily="18" charset="2"/>
              <a:buBlip>
                <a:blip r:embed="rId5"/>
              </a:buBlip>
            </a:pPr>
            <a:r>
              <a:rPr lang="en-US" dirty="0">
                <a:latin typeface="Calibri" panose="020F0502020204030204" pitchFamily="34" charset="0"/>
                <a:cs typeface="Calibri" panose="020F0502020204030204" pitchFamily="34" charset="0"/>
              </a:rPr>
              <a:t>Must be continually evaluated and adapted to meet the needs of the school community</a:t>
            </a:r>
          </a:p>
        </p:txBody>
      </p:sp>
      <p:pic>
        <p:nvPicPr>
          <p:cNvPr id="4" name="slide2.wav" descr="slide2.wav">
            <a:hlinkClick r:id="" action="ppaction://media"/>
            <a:extLst>
              <a:ext uri="{FF2B5EF4-FFF2-40B4-BE49-F238E27FC236}">
                <a16:creationId xmlns:a16="http://schemas.microsoft.com/office/drawing/2014/main" id="{34E24199-BB0C-1642-8BF3-C40C859F5D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2655" y="221034"/>
            <a:ext cx="812800" cy="812800"/>
          </a:xfrm>
          <a:prstGeom prst="rect">
            <a:avLst/>
          </a:prstGeom>
        </p:spPr>
      </p:pic>
    </p:spTree>
    <p:extLst>
      <p:ext uri="{BB962C8B-B14F-4D97-AF65-F5344CB8AC3E}">
        <p14:creationId xmlns:p14="http://schemas.microsoft.com/office/powerpoint/2010/main" val="59262650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35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E79F69-B92B-4698-9F3B-4488A4C35DAC}"/>
              </a:ext>
            </a:extLst>
          </p:cNvPr>
          <p:cNvSpPr>
            <a:spLocks noGrp="1"/>
          </p:cNvSpPr>
          <p:nvPr>
            <p:ph type="title"/>
          </p:nvPr>
        </p:nvSpPr>
        <p:spPr/>
        <p:txBody>
          <a:bodyPr/>
          <a:lstStyle/>
          <a:p>
            <a:r>
              <a:rPr lang="en-US" dirty="0"/>
              <a:t>the goals of the whole school approach</a:t>
            </a:r>
            <a:endParaRPr lang="de-DE" dirty="0"/>
          </a:p>
        </p:txBody>
      </p:sp>
      <p:sp>
        <p:nvSpPr>
          <p:cNvPr id="7" name="Inhaltsplatzhalter 6">
            <a:extLst>
              <a:ext uri="{FF2B5EF4-FFF2-40B4-BE49-F238E27FC236}">
                <a16:creationId xmlns:a16="http://schemas.microsoft.com/office/drawing/2014/main" id="{E127A09B-5C88-457B-9457-959016BF349E}"/>
              </a:ext>
            </a:extLst>
          </p:cNvPr>
          <p:cNvSpPr>
            <a:spLocks noGrp="1"/>
          </p:cNvSpPr>
          <p:nvPr>
            <p:ph idx="1"/>
          </p:nvPr>
        </p:nvSpPr>
        <p:spPr/>
        <p:txBody>
          <a:bodyPr/>
          <a:lstStyle/>
          <a:p>
            <a:pPr marL="342900" lvl="0" indent="-342900" algn="just">
              <a:lnSpc>
                <a:spcPct val="150000"/>
              </a:lnSpc>
              <a:buBlip>
                <a:blip r:embed="rId5"/>
              </a:buBlip>
            </a:pPr>
            <a:r>
              <a:rPr lang="en-US" dirty="0">
                <a:latin typeface="Calibri" panose="020F0502020204030204" pitchFamily="34" charset="0"/>
                <a:cs typeface="Calibri" panose="020F0502020204030204" pitchFamily="34" charset="0"/>
              </a:rPr>
              <a:t>Teaching values and developing competencies</a:t>
            </a:r>
          </a:p>
          <a:p>
            <a:pPr marL="342900" lvl="0" indent="-342900" algn="just">
              <a:lnSpc>
                <a:spcPct val="150000"/>
              </a:lnSpc>
              <a:buBlip>
                <a:blip r:embed="rId5"/>
              </a:buBlip>
            </a:pPr>
            <a:r>
              <a:rPr lang="en-US" dirty="0">
                <a:latin typeface="Calibri" panose="020F0502020204030204" pitchFamily="34" charset="0"/>
                <a:cs typeface="Calibri" panose="020F0502020204030204" pitchFamily="34" charset="0"/>
              </a:rPr>
              <a:t>Democratization of the school</a:t>
            </a:r>
          </a:p>
          <a:p>
            <a:pPr marL="342900" lvl="0" indent="-342900" algn="just">
              <a:lnSpc>
                <a:spcPct val="150000"/>
              </a:lnSpc>
              <a:buBlip>
                <a:blip r:embed="rId5"/>
              </a:buBlip>
            </a:pPr>
            <a:r>
              <a:rPr lang="en-US" dirty="0">
                <a:latin typeface="Calibri" panose="020F0502020204030204" pitchFamily="34" charset="0"/>
                <a:cs typeface="Calibri" panose="020F0502020204030204" pitchFamily="34" charset="0"/>
              </a:rPr>
              <a:t>Empower students to influence issues relevant to them and experience self-efficacy</a:t>
            </a:r>
          </a:p>
          <a:p>
            <a:pPr marL="342900" lvl="0" indent="-342900" algn="just">
              <a:lnSpc>
                <a:spcPct val="150000"/>
              </a:lnSpc>
              <a:buBlip>
                <a:blip r:embed="rId5"/>
              </a:buBlip>
            </a:pPr>
            <a:r>
              <a:rPr lang="en-US" dirty="0">
                <a:latin typeface="Calibri" panose="020F0502020204030204" pitchFamily="34" charset="0"/>
                <a:cs typeface="Calibri" panose="020F0502020204030204" pitchFamily="34" charset="0"/>
              </a:rPr>
              <a:t>Establishing long-term cooperation with stakeholders in the school environment</a:t>
            </a:r>
          </a:p>
          <a:p>
            <a:endParaRPr lang="en-US" dirty="0">
              <a:latin typeface="Calibri" panose="020F0502020204030204" pitchFamily="34" charset="0"/>
              <a:cs typeface="Calibri" panose="020F0502020204030204" pitchFamily="34" charset="0"/>
            </a:endParaRPr>
          </a:p>
        </p:txBody>
      </p:sp>
      <p:pic>
        <p:nvPicPr>
          <p:cNvPr id="3" name="slide3.wav" descr="slide3.wav">
            <a:hlinkClick r:id="" action="ppaction://media"/>
            <a:extLst>
              <a:ext uri="{FF2B5EF4-FFF2-40B4-BE49-F238E27FC236}">
                <a16:creationId xmlns:a16="http://schemas.microsoft.com/office/drawing/2014/main" id="{D9392BF0-FE51-9F45-8A64-C0A808AF40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4885" y="198598"/>
            <a:ext cx="812800" cy="812800"/>
          </a:xfrm>
          <a:prstGeom prst="rect">
            <a:avLst/>
          </a:prstGeom>
        </p:spPr>
      </p:pic>
    </p:spTree>
    <p:extLst>
      <p:ext uri="{BB962C8B-B14F-4D97-AF65-F5344CB8AC3E}">
        <p14:creationId xmlns:p14="http://schemas.microsoft.com/office/powerpoint/2010/main" val="43681458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1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E79F69-B92B-4698-9F3B-4488A4C35DAC}"/>
              </a:ext>
            </a:extLst>
          </p:cNvPr>
          <p:cNvSpPr>
            <a:spLocks noGrp="1"/>
          </p:cNvSpPr>
          <p:nvPr>
            <p:ph type="title"/>
          </p:nvPr>
        </p:nvSpPr>
        <p:spPr/>
        <p:txBody>
          <a:bodyPr/>
          <a:lstStyle/>
          <a:p>
            <a:r>
              <a:rPr lang="en-US" dirty="0"/>
              <a:t>the added value of the whole school approach</a:t>
            </a:r>
          </a:p>
        </p:txBody>
      </p:sp>
      <p:sp>
        <p:nvSpPr>
          <p:cNvPr id="7" name="Inhaltsplatzhalter 6">
            <a:extLst>
              <a:ext uri="{FF2B5EF4-FFF2-40B4-BE49-F238E27FC236}">
                <a16:creationId xmlns:a16="http://schemas.microsoft.com/office/drawing/2014/main" id="{E127A09B-5C88-457B-9457-959016BF349E}"/>
              </a:ext>
            </a:extLst>
          </p:cNvPr>
          <p:cNvSpPr>
            <a:spLocks noGrp="1"/>
          </p:cNvSpPr>
          <p:nvPr>
            <p:ph idx="1"/>
          </p:nvPr>
        </p:nvSpPr>
        <p:spPr/>
        <p:txBody>
          <a:bodyPr/>
          <a:lstStyle/>
          <a:p>
            <a:pPr marL="342900" lvl="0" indent="-342900" algn="just">
              <a:lnSpc>
                <a:spcPct val="150000"/>
              </a:lnSpc>
              <a:buBlip>
                <a:blip r:embed="rId5"/>
              </a:buBlip>
            </a:pPr>
            <a:r>
              <a:rPr lang="en-US" dirty="0">
                <a:latin typeface="Calibri" panose="020F0502020204030204" pitchFamily="34" charset="0"/>
                <a:cs typeface="Calibri" panose="020F0502020204030204" pitchFamily="34" charset="0"/>
              </a:rPr>
              <a:t>Promotes identification with the community/surroundings</a:t>
            </a:r>
          </a:p>
          <a:p>
            <a:pPr marL="342900" lvl="0" indent="-342900" algn="just">
              <a:lnSpc>
                <a:spcPct val="150000"/>
              </a:lnSpc>
              <a:buBlip>
                <a:blip r:embed="rId5"/>
              </a:buBlip>
            </a:pPr>
            <a:r>
              <a:rPr lang="en-US" dirty="0">
                <a:latin typeface="Calibri" panose="020F0502020204030204" pitchFamily="34" charset="0"/>
                <a:cs typeface="Calibri" panose="020F0502020204030204" pitchFamily="34" charset="0"/>
              </a:rPr>
              <a:t>Promotes civic engagement</a:t>
            </a:r>
          </a:p>
          <a:p>
            <a:pPr marL="342900" lvl="0" indent="-342900" algn="just">
              <a:lnSpc>
                <a:spcPct val="150000"/>
              </a:lnSpc>
              <a:buBlip>
                <a:blip r:embed="rId5"/>
              </a:buBlip>
            </a:pPr>
            <a:r>
              <a:rPr lang="en-US" dirty="0">
                <a:latin typeface="Calibri" panose="020F0502020204030204" pitchFamily="34" charset="0"/>
                <a:cs typeface="Calibri" panose="020F0502020204030204" pitchFamily="34" charset="0"/>
              </a:rPr>
              <a:t>Training in participatory methods</a:t>
            </a:r>
          </a:p>
          <a:p>
            <a:pPr marL="342900" lvl="0" indent="-342900" algn="just">
              <a:lnSpc>
                <a:spcPct val="150000"/>
              </a:lnSpc>
              <a:buBlip>
                <a:blip r:embed="rId5"/>
              </a:buBlip>
            </a:pPr>
            <a:r>
              <a:rPr lang="en-US" dirty="0">
                <a:latin typeface="Calibri" panose="020F0502020204030204" pitchFamily="34" charset="0"/>
                <a:cs typeface="Calibri" panose="020F0502020204030204" pitchFamily="34" charset="0"/>
              </a:rPr>
              <a:t>Integrates maturity</a:t>
            </a:r>
          </a:p>
          <a:p>
            <a:pPr marL="342900" lvl="0" indent="-342900" algn="just">
              <a:lnSpc>
                <a:spcPct val="150000"/>
              </a:lnSpc>
              <a:buBlip>
                <a:blip r:embed="rId5"/>
              </a:buBlip>
            </a:pPr>
            <a:r>
              <a:rPr lang="en-US" dirty="0">
                <a:latin typeface="Calibri" panose="020F0502020204030204" pitchFamily="34" charset="0"/>
                <a:cs typeface="Calibri" panose="020F0502020204030204" pitchFamily="34" charset="0"/>
              </a:rPr>
              <a:t>Creates critical understanding of politics (decision-making mechanisms)</a:t>
            </a:r>
          </a:p>
        </p:txBody>
      </p:sp>
      <p:pic>
        <p:nvPicPr>
          <p:cNvPr id="3" name="slide4.wav" descr="slide4.wav">
            <a:hlinkClick r:id="" action="ppaction://media"/>
            <a:extLst>
              <a:ext uri="{FF2B5EF4-FFF2-40B4-BE49-F238E27FC236}">
                <a16:creationId xmlns:a16="http://schemas.microsoft.com/office/drawing/2014/main" id="{00484A97-9F30-A442-AE1B-6907CAC41E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3744" y="232645"/>
            <a:ext cx="812800" cy="812800"/>
          </a:xfrm>
          <a:prstGeom prst="rect">
            <a:avLst/>
          </a:prstGeom>
        </p:spPr>
      </p:pic>
    </p:spTree>
    <p:extLst>
      <p:ext uri="{BB962C8B-B14F-4D97-AF65-F5344CB8AC3E}">
        <p14:creationId xmlns:p14="http://schemas.microsoft.com/office/powerpoint/2010/main" val="126530339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2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E79F69-B92B-4698-9F3B-4488A4C35DAC}"/>
              </a:ext>
            </a:extLst>
          </p:cNvPr>
          <p:cNvSpPr>
            <a:spLocks noGrp="1"/>
          </p:cNvSpPr>
          <p:nvPr>
            <p:ph type="title"/>
          </p:nvPr>
        </p:nvSpPr>
        <p:spPr/>
        <p:txBody>
          <a:bodyPr/>
          <a:lstStyle/>
          <a:p>
            <a:r>
              <a:rPr lang="en-US" dirty="0"/>
              <a:t>Starting points for possible cooperation</a:t>
            </a:r>
          </a:p>
        </p:txBody>
      </p:sp>
      <p:sp>
        <p:nvSpPr>
          <p:cNvPr id="7" name="Inhaltsplatzhalter 6">
            <a:extLst>
              <a:ext uri="{FF2B5EF4-FFF2-40B4-BE49-F238E27FC236}">
                <a16:creationId xmlns:a16="http://schemas.microsoft.com/office/drawing/2014/main" id="{E127A09B-5C88-457B-9457-959016BF349E}"/>
              </a:ext>
            </a:extLst>
          </p:cNvPr>
          <p:cNvSpPr>
            <a:spLocks noGrp="1"/>
          </p:cNvSpPr>
          <p:nvPr>
            <p:ph idx="1"/>
          </p:nvPr>
        </p:nvSpPr>
        <p:spPr/>
        <p:txBody>
          <a:bodyPr>
            <a:normAutofit/>
          </a:bodyPr>
          <a:lstStyle/>
          <a:p>
            <a:pPr marL="342900" lvl="0" indent="-342900" algn="just">
              <a:lnSpc>
                <a:spcPct val="150000"/>
              </a:lnSpc>
              <a:buBlip>
                <a:blip r:embed="rId5"/>
              </a:buBlip>
            </a:pPr>
            <a:r>
              <a:rPr lang="en-US" dirty="0"/>
              <a:t>Consider the interests of the students</a:t>
            </a:r>
          </a:p>
          <a:p>
            <a:pPr marL="342900" lvl="0" indent="-342900" algn="just">
              <a:lnSpc>
                <a:spcPct val="150000"/>
              </a:lnSpc>
              <a:buBlip>
                <a:blip r:embed="rId5"/>
              </a:buBlip>
            </a:pPr>
            <a:r>
              <a:rPr lang="en-US" dirty="0"/>
              <a:t>Integrate school topics</a:t>
            </a:r>
          </a:p>
          <a:p>
            <a:pPr marL="342900" lvl="0" indent="-342900" algn="just">
              <a:lnSpc>
                <a:spcPct val="150000"/>
              </a:lnSpc>
              <a:buBlip>
                <a:blip r:embed="rId5"/>
              </a:buBlip>
            </a:pPr>
            <a:r>
              <a:rPr lang="en-US" dirty="0"/>
              <a:t>Possible local cooperation partners</a:t>
            </a:r>
          </a:p>
          <a:p>
            <a:pPr marL="560070" lvl="1" indent="-285750">
              <a:buFont typeface="Arial" panose="020B0604020202020204" pitchFamily="34" charset="0"/>
              <a:buChar char="•"/>
            </a:pPr>
            <a:r>
              <a:rPr lang="en-US" sz="1400" dirty="0"/>
              <a:t>Associations</a:t>
            </a:r>
          </a:p>
          <a:p>
            <a:pPr marL="560070" lvl="1" indent="-285750">
              <a:buFont typeface="Arial" panose="020B0604020202020204" pitchFamily="34" charset="0"/>
              <a:buChar char="•"/>
            </a:pPr>
            <a:r>
              <a:rPr lang="en-US" sz="1400" dirty="0"/>
              <a:t>Youth organizations</a:t>
            </a:r>
          </a:p>
          <a:p>
            <a:pPr marL="560070" lvl="1" indent="-285750">
              <a:buFont typeface="Arial" panose="020B0604020202020204" pitchFamily="34" charset="0"/>
              <a:buChar char="•"/>
            </a:pPr>
            <a:r>
              <a:rPr lang="en-US" sz="1400" dirty="0"/>
              <a:t>social and ecological movements</a:t>
            </a:r>
          </a:p>
          <a:p>
            <a:pPr marL="560070" lvl="1" indent="-285750">
              <a:buFont typeface="Arial" panose="020B0604020202020204" pitchFamily="34" charset="0"/>
              <a:buChar char="•"/>
            </a:pPr>
            <a:r>
              <a:rPr lang="en-US" sz="1400" dirty="0"/>
              <a:t>cultural centers</a:t>
            </a:r>
          </a:p>
          <a:p>
            <a:pPr marL="560070" lvl="1" indent="-285750">
              <a:buFont typeface="Arial" panose="020B0604020202020204" pitchFamily="34" charset="0"/>
              <a:buChar char="•"/>
            </a:pPr>
            <a:r>
              <a:rPr lang="en-US" sz="1400" dirty="0"/>
              <a:t>libraries</a:t>
            </a:r>
          </a:p>
        </p:txBody>
      </p:sp>
      <p:pic>
        <p:nvPicPr>
          <p:cNvPr id="4" name="slide5.wav" descr="slide5.wav">
            <a:hlinkClick r:id="" action="ppaction://media"/>
            <a:extLst>
              <a:ext uri="{FF2B5EF4-FFF2-40B4-BE49-F238E27FC236}">
                <a16:creationId xmlns:a16="http://schemas.microsoft.com/office/drawing/2014/main" id="{EFE8D821-9EB6-5F48-8FD0-D6F3D84FE86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1021" y="232645"/>
            <a:ext cx="812800" cy="812800"/>
          </a:xfrm>
          <a:prstGeom prst="rect">
            <a:avLst/>
          </a:prstGeom>
        </p:spPr>
      </p:pic>
    </p:spTree>
    <p:extLst>
      <p:ext uri="{BB962C8B-B14F-4D97-AF65-F5344CB8AC3E}">
        <p14:creationId xmlns:p14="http://schemas.microsoft.com/office/powerpoint/2010/main" val="193070946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8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E79F69-B92B-4698-9F3B-4488A4C35DAC}"/>
              </a:ext>
            </a:extLst>
          </p:cNvPr>
          <p:cNvSpPr>
            <a:spLocks noGrp="1"/>
          </p:cNvSpPr>
          <p:nvPr>
            <p:ph type="title"/>
          </p:nvPr>
        </p:nvSpPr>
        <p:spPr>
          <a:xfrm>
            <a:off x="1429566" y="744999"/>
            <a:ext cx="9238434" cy="857559"/>
          </a:xfrm>
        </p:spPr>
        <p:txBody>
          <a:bodyPr/>
          <a:lstStyle/>
          <a:p>
            <a:r>
              <a:rPr lang="en-US" dirty="0"/>
              <a:t>Starting points for possible cooperation</a:t>
            </a:r>
          </a:p>
        </p:txBody>
      </p:sp>
      <p:sp>
        <p:nvSpPr>
          <p:cNvPr id="7" name="Inhaltsplatzhalter 6">
            <a:extLst>
              <a:ext uri="{FF2B5EF4-FFF2-40B4-BE49-F238E27FC236}">
                <a16:creationId xmlns:a16="http://schemas.microsoft.com/office/drawing/2014/main" id="{E127A09B-5C88-457B-9457-959016BF349E}"/>
              </a:ext>
            </a:extLst>
          </p:cNvPr>
          <p:cNvSpPr>
            <a:spLocks noGrp="1"/>
          </p:cNvSpPr>
          <p:nvPr>
            <p:ph idx="1"/>
          </p:nvPr>
        </p:nvSpPr>
        <p:spPr>
          <a:xfrm>
            <a:off x="1429566" y="1867989"/>
            <a:ext cx="9238434" cy="3810000"/>
          </a:xfrm>
        </p:spPr>
        <p:txBody>
          <a:bodyPr>
            <a:normAutofit lnSpcReduction="10000"/>
          </a:bodyPr>
          <a:lstStyle/>
          <a:p>
            <a:pPr marL="342900" lvl="0" indent="-342900" algn="just">
              <a:lnSpc>
                <a:spcPct val="150000"/>
              </a:lnSpc>
              <a:buBlip>
                <a:blip r:embed="rId5"/>
              </a:buBlip>
            </a:pPr>
            <a:r>
              <a:rPr lang="en-US" dirty="0">
                <a:latin typeface="Calibri" panose="020F0502020204030204" pitchFamily="34" charset="0"/>
                <a:cs typeface="Calibri" panose="020F0502020204030204" pitchFamily="34" charset="0"/>
              </a:rPr>
              <a:t>In-school learning opportunities</a:t>
            </a:r>
          </a:p>
          <a:p>
            <a:pPr marL="560070" lvl="1" indent="-285750">
              <a:buFont typeface="Arial" panose="020B0604020202020204" pitchFamily="34" charset="0"/>
              <a:buChar char="•"/>
            </a:pPr>
            <a:r>
              <a:rPr lang="en-US" sz="1500" dirty="0">
                <a:latin typeface="Calibri" panose="020F0502020204030204" pitchFamily="34" charset="0"/>
                <a:cs typeface="Calibri" panose="020F0502020204030204" pitchFamily="34" charset="0"/>
              </a:rPr>
              <a:t>Student competitions</a:t>
            </a:r>
          </a:p>
          <a:p>
            <a:pPr marL="560070" lvl="1" indent="-285750">
              <a:buFont typeface="Arial" panose="020B0604020202020204" pitchFamily="34" charset="0"/>
              <a:buChar char="•"/>
            </a:pPr>
            <a:r>
              <a:rPr lang="en-US" sz="1500" dirty="0">
                <a:latin typeface="Calibri" panose="020F0502020204030204" pitchFamily="34" charset="0"/>
                <a:cs typeface="Calibri" panose="020F0502020204030204" pitchFamily="34" charset="0"/>
              </a:rPr>
              <a:t>Project days and weeks</a:t>
            </a:r>
          </a:p>
          <a:p>
            <a:pPr marL="560070" lvl="1" indent="-285750">
              <a:buFont typeface="Arial" panose="020B0604020202020204" pitchFamily="34" charset="0"/>
              <a:buChar char="•"/>
            </a:pPr>
            <a:r>
              <a:rPr lang="en-US" sz="1500" dirty="0">
                <a:latin typeface="Calibri" panose="020F0502020204030204" pitchFamily="34" charset="0"/>
                <a:cs typeface="Calibri" panose="020F0502020204030204" pitchFamily="34" charset="0"/>
              </a:rPr>
              <a:t>Project and class trips</a:t>
            </a:r>
          </a:p>
          <a:p>
            <a:pPr marL="560070" lvl="1" indent="-285750">
              <a:buFont typeface="Arial" panose="020B0604020202020204" pitchFamily="34" charset="0"/>
              <a:buChar char="•"/>
            </a:pPr>
            <a:r>
              <a:rPr lang="en-US" sz="1500" dirty="0">
                <a:latin typeface="Calibri" panose="020F0502020204030204" pitchFamily="34" charset="0"/>
                <a:cs typeface="Calibri" panose="020F0502020204030204" pitchFamily="34" charset="0"/>
              </a:rPr>
              <a:t>out-of-school places of learning</a:t>
            </a:r>
            <a:endParaRPr lang="en-US" dirty="0">
              <a:latin typeface="Calibri" panose="020F0502020204030204" pitchFamily="34" charset="0"/>
              <a:cs typeface="Calibri" panose="020F0502020204030204" pitchFamily="34" charset="0"/>
            </a:endParaRPr>
          </a:p>
          <a:p>
            <a:pPr marL="342900" lvl="0" indent="-342900" algn="just">
              <a:lnSpc>
                <a:spcPct val="150000"/>
              </a:lnSpc>
              <a:buBlip>
                <a:blip r:embed="rId5"/>
              </a:buBlip>
            </a:pPr>
            <a:r>
              <a:rPr lang="en-US" dirty="0">
                <a:latin typeface="Calibri" panose="020F0502020204030204" pitchFamily="34" charset="0"/>
                <a:cs typeface="Calibri" panose="020F0502020204030204" pitchFamily="34" charset="0"/>
              </a:rPr>
              <a:t>Examples</a:t>
            </a:r>
          </a:p>
          <a:p>
            <a:pPr marL="560070" lvl="1" indent="-285750">
              <a:buFont typeface="Arial" panose="020B0604020202020204" pitchFamily="34" charset="0"/>
              <a:buChar char="•"/>
            </a:pPr>
            <a:r>
              <a:rPr lang="en-US" sz="1400" dirty="0">
                <a:latin typeface="Calibri" panose="020F0502020204030204" pitchFamily="34" charset="0"/>
                <a:cs typeface="Calibri" panose="020F0502020204030204" pitchFamily="34" charset="0"/>
              </a:rPr>
              <a:t>Solar arrays on school roofs</a:t>
            </a:r>
          </a:p>
          <a:p>
            <a:pPr marL="560070" lvl="1" indent="-285750">
              <a:buFont typeface="Arial" panose="020B0604020202020204" pitchFamily="34" charset="0"/>
              <a:buChar char="•"/>
            </a:pPr>
            <a:r>
              <a:rPr lang="en-US" sz="1400" dirty="0">
                <a:latin typeface="Calibri" panose="020F0502020204030204" pitchFamily="34" charset="0"/>
                <a:cs typeface="Calibri" panose="020F0502020204030204" pitchFamily="34" charset="0"/>
              </a:rPr>
              <a:t>School gardens</a:t>
            </a:r>
          </a:p>
          <a:p>
            <a:pPr marL="560070" lvl="1" indent="-285750">
              <a:buFont typeface="Arial" panose="020B0604020202020204" pitchFamily="34" charset="0"/>
              <a:buChar char="•"/>
            </a:pPr>
            <a:r>
              <a:rPr lang="en-US" sz="1400" dirty="0">
                <a:latin typeface="Calibri" panose="020F0502020204030204" pitchFamily="34" charset="0"/>
                <a:cs typeface="Calibri" panose="020F0502020204030204" pitchFamily="34" charset="0"/>
              </a:rPr>
              <a:t>Securing bike paths</a:t>
            </a:r>
          </a:p>
          <a:p>
            <a:pPr marL="560070" lvl="1" indent="-285750">
              <a:buFont typeface="Arial" panose="020B0604020202020204" pitchFamily="34" charset="0"/>
              <a:buChar char="•"/>
            </a:pPr>
            <a:r>
              <a:rPr lang="en-US" sz="1400" dirty="0">
                <a:latin typeface="Calibri" panose="020F0502020204030204" pitchFamily="34" charset="0"/>
                <a:cs typeface="Calibri" panose="020F0502020204030204" pitchFamily="34" charset="0"/>
              </a:rPr>
              <a:t>"School without racism - school with courage”</a:t>
            </a:r>
          </a:p>
        </p:txBody>
      </p:sp>
      <p:pic>
        <p:nvPicPr>
          <p:cNvPr id="3" name="slide6.wav" descr="slide6.wav">
            <a:hlinkClick r:id="" action="ppaction://media"/>
            <a:extLst>
              <a:ext uri="{FF2B5EF4-FFF2-40B4-BE49-F238E27FC236}">
                <a16:creationId xmlns:a16="http://schemas.microsoft.com/office/drawing/2014/main" id="{9892C3BC-2926-E04C-B4AB-3AEFCC883C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58842" y="268565"/>
            <a:ext cx="812800" cy="812800"/>
          </a:xfrm>
          <a:prstGeom prst="rect">
            <a:avLst/>
          </a:prstGeom>
        </p:spPr>
      </p:pic>
    </p:spTree>
    <p:extLst>
      <p:ext uri="{BB962C8B-B14F-4D97-AF65-F5344CB8AC3E}">
        <p14:creationId xmlns:p14="http://schemas.microsoft.com/office/powerpoint/2010/main" val="388230049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9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4177AF-3EC4-0646-9AE5-A67DEF1BC89F}"/>
              </a:ext>
            </a:extLst>
          </p:cNvPr>
          <p:cNvSpPr>
            <a:spLocks noGrp="1"/>
          </p:cNvSpPr>
          <p:nvPr>
            <p:ph type="title"/>
          </p:nvPr>
        </p:nvSpPr>
        <p:spPr/>
        <p:txBody>
          <a:bodyPr/>
          <a:lstStyle/>
          <a:p>
            <a:r>
              <a:rPr lang="de-DE" dirty="0" err="1"/>
              <a:t>Whole</a:t>
            </a:r>
            <a:r>
              <a:rPr lang="de-DE" dirty="0"/>
              <a:t> School Approach </a:t>
            </a:r>
          </a:p>
        </p:txBody>
      </p:sp>
      <p:sp>
        <p:nvSpPr>
          <p:cNvPr id="3" name="Inhaltsplatzhalter 2">
            <a:extLst>
              <a:ext uri="{FF2B5EF4-FFF2-40B4-BE49-F238E27FC236}">
                <a16:creationId xmlns:a16="http://schemas.microsoft.com/office/drawing/2014/main" id="{5A83D096-A4F7-DB4F-A3F2-BA7B2B7E34EB}"/>
              </a:ext>
            </a:extLst>
          </p:cNvPr>
          <p:cNvSpPr>
            <a:spLocks noGrp="1"/>
          </p:cNvSpPr>
          <p:nvPr>
            <p:ph idx="1"/>
          </p:nvPr>
        </p:nvSpPr>
        <p:spPr/>
        <p:txBody>
          <a:bodyPr/>
          <a:lstStyle/>
          <a:p>
            <a:r>
              <a:rPr lang="de-DE" sz="2800" b="1" dirty="0"/>
              <a:t>Best Practice </a:t>
            </a:r>
            <a:r>
              <a:rPr lang="de-DE" sz="2800" b="1" dirty="0" err="1"/>
              <a:t>Examples</a:t>
            </a:r>
            <a:endParaRPr lang="de-DE" sz="2800" b="1" dirty="0"/>
          </a:p>
          <a:p>
            <a:pPr marL="342900" indent="-342900">
              <a:buFont typeface="+mj-lt"/>
              <a:buAutoNum type="arabicPeriod"/>
            </a:pPr>
            <a:r>
              <a:rPr lang="de-DE" dirty="0"/>
              <a:t>Austria</a:t>
            </a:r>
          </a:p>
          <a:p>
            <a:pPr marL="342900" indent="-342900">
              <a:buFont typeface="+mj-lt"/>
              <a:buAutoNum type="arabicPeriod"/>
            </a:pPr>
            <a:r>
              <a:rPr lang="de-DE" dirty="0" err="1"/>
              <a:t>Croatia</a:t>
            </a:r>
            <a:endParaRPr lang="de-DE" dirty="0"/>
          </a:p>
          <a:p>
            <a:pPr marL="342900" indent="-342900">
              <a:buFont typeface="+mj-lt"/>
              <a:buAutoNum type="arabicPeriod"/>
            </a:pPr>
            <a:r>
              <a:rPr lang="de-DE" dirty="0"/>
              <a:t>Germany</a:t>
            </a:r>
          </a:p>
          <a:p>
            <a:pPr marL="342900" indent="-342900">
              <a:buFont typeface="+mj-lt"/>
              <a:buAutoNum type="arabicPeriod"/>
            </a:pPr>
            <a:r>
              <a:rPr lang="de-DE" dirty="0" err="1"/>
              <a:t>Poland</a:t>
            </a:r>
            <a:endParaRPr lang="de-DE" dirty="0"/>
          </a:p>
        </p:txBody>
      </p:sp>
      <p:pic>
        <p:nvPicPr>
          <p:cNvPr id="4" name="slide7.wav" descr="slide7.wav">
            <a:hlinkClick r:id="" action="ppaction://media"/>
            <a:extLst>
              <a:ext uri="{FF2B5EF4-FFF2-40B4-BE49-F238E27FC236}">
                <a16:creationId xmlns:a16="http://schemas.microsoft.com/office/drawing/2014/main" id="{1293D306-3149-FA41-AED5-99BB185277BF}"/>
              </a:ext>
            </a:extLst>
          </p:cNvPr>
          <p:cNvPicPr>
            <a:picLocks noChangeAspect="1"/>
          </p:cNvPicPr>
          <p:nvPr>
            <a:audioFile r:link="rId1"/>
            <p:extLst>
              <p:ext uri="{DAA4B4D4-6D71-4841-9C94-3DE7FCFB9230}">
                <p14:media xmlns:p14="http://schemas.microsoft.com/office/powerpoint/2010/main" r:embed="rId2">
                  <p14:trim end="200693.6494"/>
                </p14:media>
              </p:ext>
            </p:extLst>
          </p:nvPr>
        </p:nvPicPr>
        <p:blipFill>
          <a:blip r:embed="rId4"/>
          <a:stretch>
            <a:fillRect/>
          </a:stretch>
        </p:blipFill>
        <p:spPr>
          <a:xfrm>
            <a:off x="300476" y="179143"/>
            <a:ext cx="812800" cy="812800"/>
          </a:xfrm>
          <a:prstGeom prst="rect">
            <a:avLst/>
          </a:prstGeom>
        </p:spPr>
      </p:pic>
    </p:spTree>
    <p:extLst>
      <p:ext uri="{BB962C8B-B14F-4D97-AF65-F5344CB8AC3E}">
        <p14:creationId xmlns:p14="http://schemas.microsoft.com/office/powerpoint/2010/main" val="1094328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E30E4A-5872-CB43-85F4-0DAB1144BA49}"/>
              </a:ext>
            </a:extLst>
          </p:cNvPr>
          <p:cNvSpPr>
            <a:spLocks noGrp="1"/>
          </p:cNvSpPr>
          <p:nvPr>
            <p:ph type="title"/>
          </p:nvPr>
        </p:nvSpPr>
        <p:spPr/>
        <p:txBody>
          <a:bodyPr/>
          <a:lstStyle/>
          <a:p>
            <a:r>
              <a:rPr lang="de-DE" dirty="0"/>
              <a:t>Best </a:t>
            </a:r>
            <a:r>
              <a:rPr lang="de-DE" dirty="0" err="1"/>
              <a:t>practice</a:t>
            </a:r>
            <a:r>
              <a:rPr lang="de-DE" dirty="0"/>
              <a:t> 1: Zentrum Polis – Politik lernen in der Schule</a:t>
            </a:r>
          </a:p>
        </p:txBody>
      </p:sp>
      <p:sp>
        <p:nvSpPr>
          <p:cNvPr id="3" name="Inhaltsplatzhalter 2">
            <a:extLst>
              <a:ext uri="{FF2B5EF4-FFF2-40B4-BE49-F238E27FC236}">
                <a16:creationId xmlns:a16="http://schemas.microsoft.com/office/drawing/2014/main" id="{6B5F2334-6657-4E4F-B025-8F4D2C083F44}"/>
              </a:ext>
            </a:extLst>
          </p:cNvPr>
          <p:cNvSpPr>
            <a:spLocks noGrp="1"/>
          </p:cNvSpPr>
          <p:nvPr>
            <p:ph idx="1"/>
          </p:nvPr>
        </p:nvSpPr>
        <p:spPr>
          <a:xfrm>
            <a:off x="1429566" y="1903004"/>
            <a:ext cx="9238434" cy="4192996"/>
          </a:xfrm>
        </p:spPr>
        <p:txBody>
          <a:bodyPr/>
          <a:lstStyle/>
          <a:p>
            <a:pPr marL="342900" lvl="0" indent="-342900" algn="just">
              <a:lnSpc>
                <a:spcPct val="150000"/>
              </a:lnSpc>
              <a:buBlip>
                <a:blip r:embed="rId5"/>
              </a:buBlip>
            </a:pPr>
            <a:r>
              <a:rPr lang="de-DE" dirty="0"/>
              <a:t>Central </a:t>
            </a:r>
            <a:r>
              <a:rPr lang="de-DE" dirty="0" err="1"/>
              <a:t>education</a:t>
            </a:r>
            <a:r>
              <a:rPr lang="de-DE" dirty="0"/>
              <a:t> </a:t>
            </a:r>
            <a:r>
              <a:rPr lang="de-DE" dirty="0" err="1"/>
              <a:t>service</a:t>
            </a:r>
            <a:r>
              <a:rPr lang="de-DE" dirty="0"/>
              <a:t> </a:t>
            </a:r>
            <a:r>
              <a:rPr lang="de-DE" dirty="0" err="1"/>
              <a:t>institution</a:t>
            </a:r>
            <a:r>
              <a:rPr lang="de-DE" dirty="0"/>
              <a:t> </a:t>
            </a:r>
            <a:r>
              <a:rPr lang="de-DE" dirty="0" err="1"/>
              <a:t>for</a:t>
            </a:r>
            <a:r>
              <a:rPr lang="de-DE" dirty="0"/>
              <a:t> </a:t>
            </a:r>
            <a:r>
              <a:rPr lang="de-DE" dirty="0" err="1"/>
              <a:t>citizenship</a:t>
            </a:r>
            <a:r>
              <a:rPr lang="de-DE" dirty="0"/>
              <a:t> </a:t>
            </a:r>
            <a:r>
              <a:rPr lang="de-DE" dirty="0" err="1"/>
              <a:t>education</a:t>
            </a:r>
            <a:r>
              <a:rPr lang="de-DE" dirty="0"/>
              <a:t> in Austrian </a:t>
            </a:r>
            <a:r>
              <a:rPr lang="de-DE" dirty="0" err="1"/>
              <a:t>schools</a:t>
            </a:r>
            <a:endParaRPr lang="de-DE" dirty="0"/>
          </a:p>
          <a:p>
            <a:pPr marL="342900" lvl="0" indent="-342900" algn="just">
              <a:lnSpc>
                <a:spcPct val="150000"/>
              </a:lnSpc>
              <a:buBlip>
                <a:blip r:embed="rId5"/>
              </a:buBlip>
            </a:pPr>
            <a:r>
              <a:rPr lang="de-DE" dirty="0" err="1"/>
              <a:t>Citizenship</a:t>
            </a:r>
            <a:r>
              <a:rPr lang="de-DE" dirty="0"/>
              <a:t> </a:t>
            </a:r>
            <a:r>
              <a:rPr lang="de-DE" dirty="0" err="1"/>
              <a:t>and</a:t>
            </a:r>
            <a:r>
              <a:rPr lang="de-DE" dirty="0"/>
              <a:t> human </a:t>
            </a:r>
            <a:r>
              <a:rPr lang="de-DE" dirty="0" err="1"/>
              <a:t>rights</a:t>
            </a:r>
            <a:r>
              <a:rPr lang="de-DE" dirty="0"/>
              <a:t> </a:t>
            </a:r>
            <a:r>
              <a:rPr lang="de-DE" dirty="0" err="1"/>
              <a:t>education</a:t>
            </a:r>
            <a:r>
              <a:rPr lang="de-DE" dirty="0"/>
              <a:t> </a:t>
            </a:r>
          </a:p>
          <a:p>
            <a:pPr marL="342900" lvl="0" indent="-342900" algn="just">
              <a:lnSpc>
                <a:spcPct val="150000"/>
              </a:lnSpc>
              <a:buBlip>
                <a:blip r:embed="rId5"/>
              </a:buBlip>
            </a:pPr>
            <a:r>
              <a:rPr lang="de-DE" dirty="0" err="1"/>
              <a:t>Activities</a:t>
            </a:r>
            <a:r>
              <a:rPr lang="de-DE" dirty="0"/>
              <a:t> </a:t>
            </a:r>
            <a:r>
              <a:rPr lang="de-DE" dirty="0" err="1"/>
              <a:t>are</a:t>
            </a:r>
            <a:r>
              <a:rPr lang="de-DE" dirty="0"/>
              <a:t> </a:t>
            </a:r>
            <a:r>
              <a:rPr lang="de-DE" dirty="0" err="1"/>
              <a:t>linked</a:t>
            </a:r>
            <a:r>
              <a:rPr lang="de-DE" dirty="0"/>
              <a:t> </a:t>
            </a:r>
            <a:r>
              <a:rPr lang="de-DE" dirty="0" err="1"/>
              <a:t>to</a:t>
            </a:r>
            <a:r>
              <a:rPr lang="de-DE" dirty="0"/>
              <a:t> </a:t>
            </a:r>
            <a:r>
              <a:rPr lang="de-DE" dirty="0" err="1"/>
              <a:t>the</a:t>
            </a:r>
            <a:r>
              <a:rPr lang="de-DE" dirty="0"/>
              <a:t> </a:t>
            </a:r>
            <a:r>
              <a:rPr lang="de-DE" dirty="0" err="1"/>
              <a:t>lives</a:t>
            </a:r>
            <a:r>
              <a:rPr lang="de-DE" dirty="0"/>
              <a:t> </a:t>
            </a:r>
            <a:r>
              <a:rPr lang="de-DE" dirty="0" err="1"/>
              <a:t>and</a:t>
            </a:r>
            <a:r>
              <a:rPr lang="de-DE" dirty="0"/>
              <a:t> </a:t>
            </a:r>
            <a:r>
              <a:rPr lang="de-DE" dirty="0" err="1"/>
              <a:t>experiences</a:t>
            </a:r>
            <a:r>
              <a:rPr lang="de-DE" dirty="0"/>
              <a:t> </a:t>
            </a:r>
            <a:r>
              <a:rPr lang="de-DE" dirty="0" err="1"/>
              <a:t>of</a:t>
            </a:r>
            <a:r>
              <a:rPr lang="de-DE" dirty="0"/>
              <a:t> </a:t>
            </a:r>
            <a:r>
              <a:rPr lang="de-DE" dirty="0" err="1"/>
              <a:t>the</a:t>
            </a:r>
            <a:r>
              <a:rPr lang="de-DE" dirty="0"/>
              <a:t> </a:t>
            </a:r>
            <a:r>
              <a:rPr lang="de-DE" dirty="0" err="1"/>
              <a:t>students</a:t>
            </a:r>
            <a:r>
              <a:rPr lang="de-DE" dirty="0"/>
              <a:t> </a:t>
            </a:r>
            <a:r>
              <a:rPr lang="de-DE" dirty="0" err="1"/>
              <a:t>themselves</a:t>
            </a:r>
            <a:r>
              <a:rPr lang="de-DE" dirty="0"/>
              <a:t>.</a:t>
            </a:r>
          </a:p>
          <a:p>
            <a:pPr marL="342900" lvl="0" indent="-342900" algn="just">
              <a:lnSpc>
                <a:spcPct val="150000"/>
              </a:lnSpc>
              <a:buBlip>
                <a:blip r:embed="rId5"/>
              </a:buBlip>
            </a:pPr>
            <a:r>
              <a:rPr lang="de-DE" dirty="0" err="1"/>
              <a:t>teaching</a:t>
            </a:r>
            <a:r>
              <a:rPr lang="de-DE" dirty="0"/>
              <a:t> </a:t>
            </a:r>
            <a:r>
              <a:rPr lang="de-DE" dirty="0" err="1"/>
              <a:t>materials</a:t>
            </a:r>
            <a:r>
              <a:rPr lang="de-DE" dirty="0"/>
              <a:t>, </a:t>
            </a:r>
            <a:r>
              <a:rPr lang="de-DE" dirty="0" err="1"/>
              <a:t>workshops</a:t>
            </a:r>
            <a:r>
              <a:rPr lang="de-DE" dirty="0"/>
              <a:t> </a:t>
            </a:r>
            <a:r>
              <a:rPr lang="de-DE" dirty="0" err="1"/>
              <a:t>and</a:t>
            </a:r>
            <a:r>
              <a:rPr lang="de-DE" dirty="0"/>
              <a:t> </a:t>
            </a:r>
            <a:r>
              <a:rPr lang="de-DE" dirty="0" err="1"/>
              <a:t>trainings</a:t>
            </a:r>
            <a:r>
              <a:rPr lang="de-DE" dirty="0"/>
              <a:t>, </a:t>
            </a:r>
            <a:r>
              <a:rPr lang="de-DE" dirty="0" err="1"/>
              <a:t>texts</a:t>
            </a:r>
            <a:r>
              <a:rPr lang="de-DE" dirty="0"/>
              <a:t> on </a:t>
            </a:r>
            <a:r>
              <a:rPr lang="de-DE" dirty="0" err="1"/>
              <a:t>interdisciplinary</a:t>
            </a:r>
            <a:r>
              <a:rPr lang="de-DE" dirty="0"/>
              <a:t> </a:t>
            </a:r>
            <a:r>
              <a:rPr lang="de-DE" dirty="0" err="1"/>
              <a:t>political</a:t>
            </a:r>
            <a:r>
              <a:rPr lang="de-DE" dirty="0"/>
              <a:t> </a:t>
            </a:r>
            <a:r>
              <a:rPr lang="de-DE" dirty="0" err="1"/>
              <a:t>education</a:t>
            </a:r>
            <a:r>
              <a:rPr lang="de-DE" dirty="0"/>
              <a:t>, </a:t>
            </a:r>
            <a:r>
              <a:rPr lang="de-DE" dirty="0" err="1"/>
              <a:t>student</a:t>
            </a:r>
            <a:r>
              <a:rPr lang="de-DE" dirty="0"/>
              <a:t> </a:t>
            </a:r>
            <a:r>
              <a:rPr lang="de-DE" dirty="0" err="1"/>
              <a:t>competitions</a:t>
            </a:r>
            <a:r>
              <a:rPr lang="de-DE" dirty="0"/>
              <a:t> </a:t>
            </a:r>
            <a:r>
              <a:rPr lang="de-DE" dirty="0" err="1"/>
              <a:t>and</a:t>
            </a:r>
            <a:r>
              <a:rPr lang="de-DE" dirty="0"/>
              <a:t> </a:t>
            </a:r>
            <a:r>
              <a:rPr lang="de-DE" dirty="0" err="1"/>
              <a:t>projects</a:t>
            </a:r>
            <a:r>
              <a:rPr lang="de-DE" dirty="0"/>
              <a:t> on </a:t>
            </a:r>
            <a:r>
              <a:rPr lang="de-DE" dirty="0" err="1"/>
              <a:t>various</a:t>
            </a:r>
            <a:r>
              <a:rPr lang="de-DE" dirty="0"/>
              <a:t> (</a:t>
            </a:r>
            <a:r>
              <a:rPr lang="de-DE" dirty="0" err="1"/>
              <a:t>political</a:t>
            </a:r>
            <a:r>
              <a:rPr lang="de-DE" dirty="0"/>
              <a:t>) </a:t>
            </a:r>
            <a:r>
              <a:rPr lang="de-DE" dirty="0" err="1"/>
              <a:t>topics</a:t>
            </a:r>
            <a:endParaRPr lang="de-DE" dirty="0"/>
          </a:p>
          <a:p>
            <a:pPr marL="342900" lvl="0" indent="-342900" algn="just">
              <a:lnSpc>
                <a:spcPct val="150000"/>
              </a:lnSpc>
              <a:buBlip>
                <a:blip r:embed="rId5"/>
              </a:buBlip>
            </a:pPr>
            <a:r>
              <a:rPr lang="de-DE" dirty="0"/>
              <a:t>Project CITIZED: “</a:t>
            </a:r>
            <a:r>
              <a:rPr lang="de-DE" dirty="0" err="1"/>
              <a:t>whole</a:t>
            </a:r>
            <a:r>
              <a:rPr lang="de-DE" dirty="0"/>
              <a:t> </a:t>
            </a:r>
            <a:r>
              <a:rPr lang="de-DE" dirty="0" err="1"/>
              <a:t>school</a:t>
            </a:r>
            <a:r>
              <a:rPr lang="de-DE" dirty="0"/>
              <a:t>” </a:t>
            </a:r>
            <a:r>
              <a:rPr lang="de-DE" dirty="0" err="1"/>
              <a:t>citizenship</a:t>
            </a:r>
            <a:r>
              <a:rPr lang="de-DE" dirty="0"/>
              <a:t> </a:t>
            </a:r>
            <a:r>
              <a:rPr lang="de-DE" dirty="0" err="1"/>
              <a:t>education</a:t>
            </a:r>
            <a:r>
              <a:rPr lang="de-DE" dirty="0"/>
              <a:t> </a:t>
            </a:r>
            <a:r>
              <a:rPr lang="de-DE" dirty="0" err="1"/>
              <a:t>projects</a:t>
            </a:r>
            <a:endParaRPr lang="de-DE" dirty="0"/>
          </a:p>
          <a:p>
            <a:r>
              <a:rPr lang="de-DE" dirty="0"/>
              <a:t>Website: https://</a:t>
            </a:r>
            <a:r>
              <a:rPr lang="de-DE" dirty="0" err="1"/>
              <a:t>www.politik-lernen.at</a:t>
            </a:r>
            <a:r>
              <a:rPr lang="de-DE" dirty="0"/>
              <a:t>/</a:t>
            </a:r>
          </a:p>
          <a:p>
            <a:endParaRPr lang="de-DE" dirty="0"/>
          </a:p>
        </p:txBody>
      </p:sp>
      <p:pic>
        <p:nvPicPr>
          <p:cNvPr id="2050" name="Picture 2" descr="Zentrum polis - Politik Lernen in der Schule">
            <a:extLst>
              <a:ext uri="{FF2B5EF4-FFF2-40B4-BE49-F238E27FC236}">
                <a16:creationId xmlns:a16="http://schemas.microsoft.com/office/drawing/2014/main" id="{9A261DCD-F035-8941-8DE5-9F4F0FE64C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29650" y="4330700"/>
            <a:ext cx="2038350" cy="1195832"/>
          </a:xfrm>
          <a:prstGeom prst="rect">
            <a:avLst/>
          </a:prstGeom>
          <a:noFill/>
          <a:extLst>
            <a:ext uri="{909E8E84-426E-40DD-AFC4-6F175D3DCCD1}">
              <a14:hiddenFill xmlns:a14="http://schemas.microsoft.com/office/drawing/2010/main">
                <a:solidFill>
                  <a:srgbClr val="FFFFFF"/>
                </a:solidFill>
              </a14:hiddenFill>
            </a:ext>
          </a:extLst>
        </p:spPr>
      </p:pic>
      <p:pic>
        <p:nvPicPr>
          <p:cNvPr id="4" name="webinar 2 slide9" descr="webinar 2 slide9">
            <a:hlinkClick r:id="" action="ppaction://media"/>
            <a:extLst>
              <a:ext uri="{FF2B5EF4-FFF2-40B4-BE49-F238E27FC236}">
                <a16:creationId xmlns:a16="http://schemas.microsoft.com/office/drawing/2014/main" id="{27949528-3B20-A843-9FCC-2B534FA64F9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88" y="4763"/>
            <a:ext cx="812800" cy="812800"/>
          </a:xfrm>
          <a:prstGeom prst="rect">
            <a:avLst/>
          </a:prstGeom>
        </p:spPr>
      </p:pic>
    </p:spTree>
    <p:extLst>
      <p:ext uri="{BB962C8B-B14F-4D97-AF65-F5344CB8AC3E}">
        <p14:creationId xmlns:p14="http://schemas.microsoft.com/office/powerpoint/2010/main" val="1270494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6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PortalVTI">
  <a:themeElements>
    <a:clrScheme name="Earth">
      <a:dk1>
        <a:sysClr val="windowText" lastClr="000000"/>
      </a:dk1>
      <a:lt1>
        <a:sysClr val="window" lastClr="FFFFFF"/>
      </a:lt1>
      <a:dk2>
        <a:srgbClr val="051618"/>
      </a:dk2>
      <a:lt2>
        <a:srgbClr val="E8E8DF"/>
      </a:lt2>
      <a:accent1>
        <a:srgbClr val="2D714C"/>
      </a:accent1>
      <a:accent2>
        <a:srgbClr val="1F7985"/>
      </a:accent2>
      <a:accent3>
        <a:srgbClr val="0D6756"/>
      </a:accent3>
      <a:accent4>
        <a:srgbClr val="40945E"/>
      </a:accent4>
      <a:accent5>
        <a:srgbClr val="389896"/>
      </a:accent5>
      <a:accent6>
        <a:srgbClr val="64924A"/>
      </a:accent6>
      <a:hlink>
        <a:srgbClr val="1F855C"/>
      </a:hlink>
      <a:folHlink>
        <a:srgbClr val="227390"/>
      </a:folHlink>
    </a:clrScheme>
    <a:fontScheme name="Earth">
      <a:majorFont>
        <a:latin typeface="Trade Gothic Next Cond"/>
        <a:ea typeface=""/>
        <a:cs typeface=""/>
      </a:majorFont>
      <a:minorFont>
        <a:latin typeface="Trade Gothic Nex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rtalVTI" id="{0E0D5035-C7F2-4607-91F4-D5D5F886A15A}" vid="{EAFF3D8B-AC13-4E90-80A9-182200FBC866}"/>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4549</Words>
  <Application>Microsoft Office PowerPoint</Application>
  <PresentationFormat>Breitbild</PresentationFormat>
  <Paragraphs>165</Paragraphs>
  <Slides>14</Slides>
  <Notes>13</Notes>
  <HiddenSlides>0</HiddenSlides>
  <MMClips>13</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14</vt:i4>
      </vt:variant>
    </vt:vector>
  </HeadingPairs>
  <TitlesOfParts>
    <vt:vector size="20" baseType="lpstr">
      <vt:lpstr>Arial</vt:lpstr>
      <vt:lpstr>Calibri</vt:lpstr>
      <vt:lpstr>Symbol</vt:lpstr>
      <vt:lpstr>Trade Gothic Next Cond</vt:lpstr>
      <vt:lpstr>Trade Gothic Next Light</vt:lpstr>
      <vt:lpstr>PortalVTI</vt:lpstr>
      <vt:lpstr>Webinar 2 Whole School Approach </vt:lpstr>
      <vt:lpstr>Agenda</vt:lpstr>
      <vt:lpstr>What is the whole-school approach?</vt:lpstr>
      <vt:lpstr>the goals of the whole school approach</vt:lpstr>
      <vt:lpstr>the added value of the whole school approach</vt:lpstr>
      <vt:lpstr>Starting points for possible cooperation</vt:lpstr>
      <vt:lpstr>Starting points for possible cooperation</vt:lpstr>
      <vt:lpstr>Whole School Approach </vt:lpstr>
      <vt:lpstr>Best practice 1: Zentrum Polis – Politik lernen in der Schule</vt:lpstr>
      <vt:lpstr>Best practice 2: „Stop nasilju među djecom“</vt:lpstr>
      <vt:lpstr>Best practice 3: Schule ohne Rassismus</vt:lpstr>
      <vt:lpstr>BEST PRACTICE 4: Human Rights Friendly School - How to counteract exclusion and violence at school</vt:lpstr>
      <vt:lpstr>Tips for literature, websites, blogs in the partner region</vt:lpstr>
      <vt:lpstr>Webinar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IO5 – Webinar 2</dc:title>
  <dc:creator>Timon Foss-Jähn</dc:creator>
  <cp:lastModifiedBy>Oscar Schmucker</cp:lastModifiedBy>
  <cp:revision>28</cp:revision>
  <dcterms:created xsi:type="dcterms:W3CDTF">2021-06-08T09:13:08Z</dcterms:created>
  <dcterms:modified xsi:type="dcterms:W3CDTF">2022-05-13T10:16:51Z</dcterms:modified>
</cp:coreProperties>
</file>