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87" r:id="rId2"/>
    <p:sldId id="285" r:id="rId3"/>
    <p:sldId id="298" r:id="rId4"/>
    <p:sldId id="299" r:id="rId5"/>
    <p:sldId id="297" r:id="rId6"/>
    <p:sldId id="296" r:id="rId7"/>
    <p:sldId id="295" r:id="rId8"/>
    <p:sldId id="294" r:id="rId9"/>
    <p:sldId id="293" r:id="rId10"/>
    <p:sldId id="292" r:id="rId11"/>
    <p:sldId id="291" r:id="rId12"/>
    <p:sldId id="290" r:id="rId13"/>
    <p:sldId id="289" r:id="rId14"/>
    <p:sldId id="288" r:id="rId15"/>
    <p:sldId id="300"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n Foss-Jähn" initials="TFJ" lastIdx="1" clrIdx="0">
    <p:extLst>
      <p:ext uri="{19B8F6BF-5375-455C-9EA6-DF929625EA0E}">
        <p15:presenceInfo xmlns:p15="http://schemas.microsoft.com/office/powerpoint/2012/main" userId="e3a89c6c35dcc02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90421" autoAdjust="0"/>
  </p:normalViewPr>
  <p:slideViewPr>
    <p:cSldViewPr snapToGrid="0">
      <p:cViewPr varScale="1">
        <p:scale>
          <a:sx n="63" d="100"/>
          <a:sy n="63" d="100"/>
        </p:scale>
        <p:origin x="8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n Foss-Jähn" userId="e3a89c6c35dcc02d" providerId="LiveId" clId="{D43AC6B2-B4F9-4A7D-A8D1-02E3B8140D5B}"/>
    <pc:docChg chg="undo custSel addSld delSld modSld sldOrd">
      <pc:chgData name="Timon Foss-Jähn" userId="e3a89c6c35dcc02d" providerId="LiveId" clId="{D43AC6B2-B4F9-4A7D-A8D1-02E3B8140D5B}" dt="2021-06-08T10:54:49.696" v="706" actId="27636"/>
      <pc:docMkLst>
        <pc:docMk/>
      </pc:docMkLst>
      <pc:sldChg chg="addSp modSp mod setBg">
        <pc:chgData name="Timon Foss-Jähn" userId="e3a89c6c35dcc02d" providerId="LiveId" clId="{D43AC6B2-B4F9-4A7D-A8D1-02E3B8140D5B}" dt="2021-06-08T09:37:08.449" v="88"/>
        <pc:sldMkLst>
          <pc:docMk/>
          <pc:sldMk cId="3885229519" sldId="256"/>
        </pc:sldMkLst>
        <pc:picChg chg="add mod">
          <ac:chgData name="Timon Foss-Jähn" userId="e3a89c6c35dcc02d" providerId="LiveId" clId="{D43AC6B2-B4F9-4A7D-A8D1-02E3B8140D5B}" dt="2021-06-08T09:30:56.564" v="53" actId="1076"/>
          <ac:picMkLst>
            <pc:docMk/>
            <pc:sldMk cId="3885229519" sldId="256"/>
            <ac:picMk id="22" creationId="{BDC46113-88E0-4945-A1A9-723B1DF838A5}"/>
          </ac:picMkLst>
        </pc:picChg>
        <pc:picChg chg="add mod">
          <ac:chgData name="Timon Foss-Jähn" userId="e3a89c6c35dcc02d" providerId="LiveId" clId="{D43AC6B2-B4F9-4A7D-A8D1-02E3B8140D5B}" dt="2021-06-08T09:31:06.450" v="54" actId="1076"/>
          <ac:picMkLst>
            <pc:docMk/>
            <pc:sldMk cId="3885229519" sldId="256"/>
            <ac:picMk id="29" creationId="{6751ED4C-9DFB-4820-A042-FB2ED493695A}"/>
          </ac:picMkLst>
        </pc:picChg>
        <pc:picChg chg="add mod">
          <ac:chgData name="Timon Foss-Jähn" userId="e3a89c6c35dcc02d" providerId="LiveId" clId="{D43AC6B2-B4F9-4A7D-A8D1-02E3B8140D5B}" dt="2021-06-08T09:31:15.582" v="55" actId="1076"/>
          <ac:picMkLst>
            <pc:docMk/>
            <pc:sldMk cId="3885229519" sldId="256"/>
            <ac:picMk id="35" creationId="{97A3104A-5525-427E-8A19-DA62DA9B8967}"/>
          </ac:picMkLst>
        </pc:picChg>
        <pc:picChg chg="add mod">
          <ac:chgData name="Timon Foss-Jähn" userId="e3a89c6c35dcc02d" providerId="LiveId" clId="{D43AC6B2-B4F9-4A7D-A8D1-02E3B8140D5B}" dt="2021-06-08T09:31:24.845" v="56" actId="1076"/>
          <ac:picMkLst>
            <pc:docMk/>
            <pc:sldMk cId="3885229519" sldId="256"/>
            <ac:picMk id="42" creationId="{870E5D45-92A1-4B8E-8CE7-7185235E9BCA}"/>
          </ac:picMkLst>
        </pc:picChg>
        <pc:picChg chg="add mod">
          <ac:chgData name="Timon Foss-Jähn" userId="e3a89c6c35dcc02d" providerId="LiveId" clId="{D43AC6B2-B4F9-4A7D-A8D1-02E3B8140D5B}" dt="2021-06-08T09:31:29.648" v="57" actId="1076"/>
          <ac:picMkLst>
            <pc:docMk/>
            <pc:sldMk cId="3885229519" sldId="256"/>
            <ac:picMk id="44" creationId="{DC84A240-06C1-45AB-8770-67AFECFA1851}"/>
          </ac:picMkLst>
        </pc:picChg>
        <pc:picChg chg="add mod">
          <ac:chgData name="Timon Foss-Jähn" userId="e3a89c6c35dcc02d" providerId="LiveId" clId="{D43AC6B2-B4F9-4A7D-A8D1-02E3B8140D5B}" dt="2021-06-08T09:31:36.442" v="58" actId="1076"/>
          <ac:picMkLst>
            <pc:docMk/>
            <pc:sldMk cId="3885229519" sldId="256"/>
            <ac:picMk id="47" creationId="{72656132-DC56-4C85-B898-F6E763168F05}"/>
          </ac:picMkLst>
        </pc:picChg>
      </pc:sldChg>
      <pc:sldChg chg="addSp delSp modSp new mod setBg setClrOvrMap addCm modNotesTx">
        <pc:chgData name="Timon Foss-Jähn" userId="e3a89c6c35dcc02d" providerId="LiveId" clId="{D43AC6B2-B4F9-4A7D-A8D1-02E3B8140D5B}" dt="2021-06-08T10:54:29.989" v="703" actId="207"/>
        <pc:sldMkLst>
          <pc:docMk/>
          <pc:sldMk cId="2582484260" sldId="257"/>
        </pc:sldMkLst>
        <pc:spChg chg="mod">
          <ac:chgData name="Timon Foss-Jähn" userId="e3a89c6c35dcc02d" providerId="LiveId" clId="{D43AC6B2-B4F9-4A7D-A8D1-02E3B8140D5B}" dt="2021-06-08T09:35:26.899" v="83" actId="26606"/>
          <ac:spMkLst>
            <pc:docMk/>
            <pc:sldMk cId="2582484260" sldId="257"/>
            <ac:spMk id="2" creationId="{D4E79F69-B92B-4698-9F3B-4488A4C35DAC}"/>
          </ac:spMkLst>
        </pc:spChg>
        <pc:spChg chg="del">
          <ac:chgData name="Timon Foss-Jähn" userId="e3a89c6c35dcc02d" providerId="LiveId" clId="{D43AC6B2-B4F9-4A7D-A8D1-02E3B8140D5B}" dt="2021-06-08T09:32:17.078" v="60" actId="931"/>
          <ac:spMkLst>
            <pc:docMk/>
            <pc:sldMk cId="2582484260" sldId="257"/>
            <ac:spMk id="3" creationId="{ECA31816-035B-4070-84C7-CE02B3FEA1F5}"/>
          </ac:spMkLst>
        </pc:spChg>
        <pc:spChg chg="add mod">
          <ac:chgData name="Timon Foss-Jähn" userId="e3a89c6c35dcc02d" providerId="LiveId" clId="{D43AC6B2-B4F9-4A7D-A8D1-02E3B8140D5B}" dt="2021-06-08T10:54:29.989" v="703" actId="207"/>
          <ac:spMkLst>
            <pc:docMk/>
            <pc:sldMk cId="2582484260" sldId="257"/>
            <ac:spMk id="7" creationId="{E127A09B-5C88-457B-9457-959016BF349E}"/>
          </ac:spMkLst>
        </pc:spChg>
        <pc:spChg chg="add del">
          <ac:chgData name="Timon Foss-Jähn" userId="e3a89c6c35dcc02d" providerId="LiveId" clId="{D43AC6B2-B4F9-4A7D-A8D1-02E3B8140D5B}" dt="2021-06-08T09:35:26.899" v="83" actId="26606"/>
          <ac:spMkLst>
            <pc:docMk/>
            <pc:sldMk cId="2582484260" sldId="257"/>
            <ac:spMk id="14" creationId="{E7218290-08E7-4AB8-8549-F625B01F0DCB}"/>
          </ac:spMkLst>
        </pc:spChg>
        <pc:spChg chg="add del">
          <ac:chgData name="Timon Foss-Jähn" userId="e3a89c6c35dcc02d" providerId="LiveId" clId="{D43AC6B2-B4F9-4A7D-A8D1-02E3B8140D5B}" dt="2021-06-08T09:35:26.899" v="83" actId="26606"/>
          <ac:spMkLst>
            <pc:docMk/>
            <pc:sldMk cId="2582484260" sldId="257"/>
            <ac:spMk id="16" creationId="{CE9A9457-874F-4EEB-BF07-9CEA561C1196}"/>
          </ac:spMkLst>
        </pc:spChg>
        <pc:spChg chg="add del">
          <ac:chgData name="Timon Foss-Jähn" userId="e3a89c6c35dcc02d" providerId="LiveId" clId="{D43AC6B2-B4F9-4A7D-A8D1-02E3B8140D5B}" dt="2021-06-08T09:35:26.895" v="82" actId="26606"/>
          <ac:spMkLst>
            <pc:docMk/>
            <pc:sldMk cId="2582484260" sldId="257"/>
            <ac:spMk id="21" creationId="{E7218290-08E7-4AB8-8549-F625B01F0DCB}"/>
          </ac:spMkLst>
        </pc:spChg>
        <pc:spChg chg="add del">
          <ac:chgData name="Timon Foss-Jähn" userId="e3a89c6c35dcc02d" providerId="LiveId" clId="{D43AC6B2-B4F9-4A7D-A8D1-02E3B8140D5B}" dt="2021-06-08T09:35:26.895" v="82" actId="26606"/>
          <ac:spMkLst>
            <pc:docMk/>
            <pc:sldMk cId="2582484260" sldId="257"/>
            <ac:spMk id="23" creationId="{CE9A9457-874F-4EEB-BF07-9CEA561C1196}"/>
          </ac:spMkLst>
        </pc:spChg>
        <pc:spChg chg="add">
          <ac:chgData name="Timon Foss-Jähn" userId="e3a89c6c35dcc02d" providerId="LiveId" clId="{D43AC6B2-B4F9-4A7D-A8D1-02E3B8140D5B}" dt="2021-06-08T09:35:26.899" v="83" actId="26606"/>
          <ac:spMkLst>
            <pc:docMk/>
            <pc:sldMk cId="2582484260" sldId="257"/>
            <ac:spMk id="25" creationId="{A789735F-B733-49C7-8AB4-3F5148C6551A}"/>
          </ac:spMkLst>
        </pc:spChg>
        <pc:spChg chg="add">
          <ac:chgData name="Timon Foss-Jähn" userId="e3a89c6c35dcc02d" providerId="LiveId" clId="{D43AC6B2-B4F9-4A7D-A8D1-02E3B8140D5B}" dt="2021-06-08T09:35:26.899" v="83" actId="26606"/>
          <ac:spMkLst>
            <pc:docMk/>
            <pc:sldMk cId="2582484260" sldId="257"/>
            <ac:spMk id="26" creationId="{3DAD064D-86F0-42ED-B520-99689857918E}"/>
          </ac:spMkLst>
        </pc:spChg>
        <pc:spChg chg="add">
          <ac:chgData name="Timon Foss-Jähn" userId="e3a89c6c35dcc02d" providerId="LiveId" clId="{D43AC6B2-B4F9-4A7D-A8D1-02E3B8140D5B}" dt="2021-06-08T09:35:26.899" v="83" actId="26606"/>
          <ac:spMkLst>
            <pc:docMk/>
            <pc:sldMk cId="2582484260" sldId="257"/>
            <ac:spMk id="27" creationId="{1D7071EC-BCB9-494C-A9A6-CF6667C0018F}"/>
          </ac:spMkLst>
        </pc:spChg>
        <pc:picChg chg="add del mod">
          <ac:chgData name="Timon Foss-Jähn" userId="e3a89c6c35dcc02d" providerId="LiveId" clId="{D43AC6B2-B4F9-4A7D-A8D1-02E3B8140D5B}" dt="2021-06-08T09:32:49.572" v="64" actId="478"/>
          <ac:picMkLst>
            <pc:docMk/>
            <pc:sldMk cId="2582484260" sldId="257"/>
            <ac:picMk id="5" creationId="{8F0B9053-0CFD-4AB9-831E-CB4D15BB30DF}"/>
          </ac:picMkLst>
        </pc:picChg>
        <pc:picChg chg="add mod ord">
          <ac:chgData name="Timon Foss-Jähn" userId="e3a89c6c35dcc02d" providerId="LiveId" clId="{D43AC6B2-B4F9-4A7D-A8D1-02E3B8140D5B}" dt="2021-06-08T09:40:30.476" v="103" actId="1076"/>
          <ac:picMkLst>
            <pc:docMk/>
            <pc:sldMk cId="2582484260" sldId="257"/>
            <ac:picMk id="9" creationId="{07CCB0FE-2B33-4522-9E51-A5C6422EC7C2}"/>
          </ac:picMkLst>
        </pc:picChg>
        <pc:picChg chg="add mod">
          <ac:chgData name="Timon Foss-Jähn" userId="e3a89c6c35dcc02d" providerId="LiveId" clId="{D43AC6B2-B4F9-4A7D-A8D1-02E3B8140D5B}" dt="2021-06-08T09:41:07.034" v="105" actId="1076"/>
          <ac:picMkLst>
            <pc:docMk/>
            <pc:sldMk cId="2582484260" sldId="257"/>
            <ac:picMk id="11" creationId="{FFB9370F-9C90-4EE5-80B1-C8545FF1FC12}"/>
          </ac:picMkLst>
        </pc:picChg>
        <pc:picChg chg="add del mod">
          <ac:chgData name="Timon Foss-Jähn" userId="e3a89c6c35dcc02d" providerId="LiveId" clId="{D43AC6B2-B4F9-4A7D-A8D1-02E3B8140D5B}" dt="2021-06-08T09:39:07.617" v="98"/>
          <ac:picMkLst>
            <pc:docMk/>
            <pc:sldMk cId="2582484260" sldId="257"/>
            <ac:picMk id="19" creationId="{768A9007-67AE-48A0-A415-049C782827DA}"/>
          </ac:picMkLst>
        </pc:picChg>
        <pc:picChg chg="add del mod">
          <ac:chgData name="Timon Foss-Jähn" userId="e3a89c6c35dcc02d" providerId="LiveId" clId="{D43AC6B2-B4F9-4A7D-A8D1-02E3B8140D5B}" dt="2021-06-08T09:39:07.617" v="98"/>
          <ac:picMkLst>
            <pc:docMk/>
            <pc:sldMk cId="2582484260" sldId="257"/>
            <ac:picMk id="20" creationId="{67BFBBA7-4F72-431E-A77F-3BC111DECFE9}"/>
          </ac:picMkLst>
        </pc:picChg>
        <pc:picChg chg="add del mod">
          <ac:chgData name="Timon Foss-Jähn" userId="e3a89c6c35dcc02d" providerId="LiveId" clId="{D43AC6B2-B4F9-4A7D-A8D1-02E3B8140D5B}" dt="2021-06-08T09:39:07.617" v="98"/>
          <ac:picMkLst>
            <pc:docMk/>
            <pc:sldMk cId="2582484260" sldId="257"/>
            <ac:picMk id="22" creationId="{E4398412-AAB7-4782-B8E4-733166F669E8}"/>
          </ac:picMkLst>
        </pc:picChg>
        <pc:picChg chg="add del mod">
          <ac:chgData name="Timon Foss-Jähn" userId="e3a89c6c35dcc02d" providerId="LiveId" clId="{D43AC6B2-B4F9-4A7D-A8D1-02E3B8140D5B}" dt="2021-06-08T09:39:07.617" v="98"/>
          <ac:picMkLst>
            <pc:docMk/>
            <pc:sldMk cId="2582484260" sldId="257"/>
            <ac:picMk id="24" creationId="{EE0BF47D-2779-4C58-ADB6-C84BADB78ABC}"/>
          </ac:picMkLst>
        </pc:picChg>
        <pc:picChg chg="add del mod">
          <ac:chgData name="Timon Foss-Jähn" userId="e3a89c6c35dcc02d" providerId="LiveId" clId="{D43AC6B2-B4F9-4A7D-A8D1-02E3B8140D5B}" dt="2021-06-08T09:39:07.617" v="98"/>
          <ac:picMkLst>
            <pc:docMk/>
            <pc:sldMk cId="2582484260" sldId="257"/>
            <ac:picMk id="28" creationId="{51F92C3F-29A1-40FC-81DB-728B7FD78B07}"/>
          </ac:picMkLst>
        </pc:picChg>
        <pc:picChg chg="add del mod">
          <ac:chgData name="Timon Foss-Jähn" userId="e3a89c6c35dcc02d" providerId="LiveId" clId="{D43AC6B2-B4F9-4A7D-A8D1-02E3B8140D5B}" dt="2021-06-08T09:39:07.617" v="98"/>
          <ac:picMkLst>
            <pc:docMk/>
            <pc:sldMk cId="2582484260" sldId="257"/>
            <ac:picMk id="29" creationId="{E9B005D8-C0AC-40CC-A51B-E91BEF60FE35}"/>
          </ac:picMkLst>
        </pc:picChg>
      </pc:sldChg>
      <pc:sldChg chg="modSp add mod modNotesTx">
        <pc:chgData name="Timon Foss-Jähn" userId="e3a89c6c35dcc02d" providerId="LiveId" clId="{D43AC6B2-B4F9-4A7D-A8D1-02E3B8140D5B}" dt="2021-06-08T10:54:25.814" v="702" actId="207"/>
        <pc:sldMkLst>
          <pc:docMk/>
          <pc:sldMk cId="592626505" sldId="258"/>
        </pc:sldMkLst>
        <pc:spChg chg="mod">
          <ac:chgData name="Timon Foss-Jähn" userId="e3a89c6c35dcc02d" providerId="LiveId" clId="{D43AC6B2-B4F9-4A7D-A8D1-02E3B8140D5B}" dt="2021-06-08T09:42:26.170" v="111"/>
          <ac:spMkLst>
            <pc:docMk/>
            <pc:sldMk cId="592626505" sldId="258"/>
            <ac:spMk id="2" creationId="{D4E79F69-B92B-4698-9F3B-4488A4C35DAC}"/>
          </ac:spMkLst>
        </pc:spChg>
        <pc:spChg chg="mod">
          <ac:chgData name="Timon Foss-Jähn" userId="e3a89c6c35dcc02d" providerId="LiveId" clId="{D43AC6B2-B4F9-4A7D-A8D1-02E3B8140D5B}" dt="2021-06-08T10:54:25.814" v="702" actId="207"/>
          <ac:spMkLst>
            <pc:docMk/>
            <pc:sldMk cId="592626505" sldId="258"/>
            <ac:spMk id="7" creationId="{E127A09B-5C88-457B-9457-959016BF349E}"/>
          </ac:spMkLst>
        </pc:spChg>
      </pc:sldChg>
      <pc:sldChg chg="add del">
        <pc:chgData name="Timon Foss-Jähn" userId="e3a89c6c35dcc02d" providerId="LiveId" clId="{D43AC6B2-B4F9-4A7D-A8D1-02E3B8140D5B}" dt="2021-06-08T09:41:22.526" v="106" actId="2696"/>
        <pc:sldMkLst>
          <pc:docMk/>
          <pc:sldMk cId="3617220325" sldId="258"/>
        </pc:sldMkLst>
      </pc:sldChg>
      <pc:sldChg chg="modSp add mod modNotesTx">
        <pc:chgData name="Timon Foss-Jähn" userId="e3a89c6c35dcc02d" providerId="LiveId" clId="{D43AC6B2-B4F9-4A7D-A8D1-02E3B8140D5B}" dt="2021-06-08T10:54:16.744" v="701" actId="207"/>
        <pc:sldMkLst>
          <pc:docMk/>
          <pc:sldMk cId="436814580" sldId="259"/>
        </pc:sldMkLst>
        <pc:spChg chg="mod">
          <ac:chgData name="Timon Foss-Jähn" userId="e3a89c6c35dcc02d" providerId="LiveId" clId="{D43AC6B2-B4F9-4A7D-A8D1-02E3B8140D5B}" dt="2021-06-08T10:00:37.657" v="226" actId="27636"/>
          <ac:spMkLst>
            <pc:docMk/>
            <pc:sldMk cId="436814580" sldId="259"/>
            <ac:spMk id="2" creationId="{D4E79F69-B92B-4698-9F3B-4488A4C35DAC}"/>
          </ac:spMkLst>
        </pc:spChg>
        <pc:spChg chg="mod">
          <ac:chgData name="Timon Foss-Jähn" userId="e3a89c6c35dcc02d" providerId="LiveId" clId="{D43AC6B2-B4F9-4A7D-A8D1-02E3B8140D5B}" dt="2021-06-08T10:54:16.744" v="701" actId="207"/>
          <ac:spMkLst>
            <pc:docMk/>
            <pc:sldMk cId="436814580" sldId="259"/>
            <ac:spMk id="7" creationId="{E127A09B-5C88-457B-9457-959016BF349E}"/>
          </ac:spMkLst>
        </pc:spChg>
      </pc:sldChg>
      <pc:sldChg chg="modSp add mod modNotesTx">
        <pc:chgData name="Timon Foss-Jähn" userId="e3a89c6c35dcc02d" providerId="LiveId" clId="{D43AC6B2-B4F9-4A7D-A8D1-02E3B8140D5B}" dt="2021-06-08T10:53:08.981" v="700" actId="20577"/>
        <pc:sldMkLst>
          <pc:docMk/>
          <pc:sldMk cId="1265303397" sldId="260"/>
        </pc:sldMkLst>
        <pc:spChg chg="mod">
          <ac:chgData name="Timon Foss-Jähn" userId="e3a89c6c35dcc02d" providerId="LiveId" clId="{D43AC6B2-B4F9-4A7D-A8D1-02E3B8140D5B}" dt="2021-06-08T10:14:05.476" v="261" actId="27636"/>
          <ac:spMkLst>
            <pc:docMk/>
            <pc:sldMk cId="1265303397" sldId="260"/>
            <ac:spMk id="2" creationId="{D4E79F69-B92B-4698-9F3B-4488A4C35DAC}"/>
          </ac:spMkLst>
        </pc:spChg>
        <pc:spChg chg="mod">
          <ac:chgData name="Timon Foss-Jähn" userId="e3a89c6c35dcc02d" providerId="LiveId" clId="{D43AC6B2-B4F9-4A7D-A8D1-02E3B8140D5B}" dt="2021-06-08T10:53:08.981" v="700" actId="20577"/>
          <ac:spMkLst>
            <pc:docMk/>
            <pc:sldMk cId="1265303397" sldId="260"/>
            <ac:spMk id="7" creationId="{E127A09B-5C88-457B-9457-959016BF349E}"/>
          </ac:spMkLst>
        </pc:spChg>
      </pc:sldChg>
      <pc:sldChg chg="modSp add mod modNotesTx">
        <pc:chgData name="Timon Foss-Jähn" userId="e3a89c6c35dcc02d" providerId="LiveId" clId="{D43AC6B2-B4F9-4A7D-A8D1-02E3B8140D5B}" dt="2021-06-08T10:30:35.499" v="344" actId="1076"/>
        <pc:sldMkLst>
          <pc:docMk/>
          <pc:sldMk cId="1930709460" sldId="261"/>
        </pc:sldMkLst>
        <pc:spChg chg="mod">
          <ac:chgData name="Timon Foss-Jähn" userId="e3a89c6c35dcc02d" providerId="LiveId" clId="{D43AC6B2-B4F9-4A7D-A8D1-02E3B8140D5B}" dt="2021-06-08T10:30:35.499" v="344" actId="1076"/>
          <ac:spMkLst>
            <pc:docMk/>
            <pc:sldMk cId="1930709460" sldId="261"/>
            <ac:spMk id="2" creationId="{D4E79F69-B92B-4698-9F3B-4488A4C35DAC}"/>
          </ac:spMkLst>
        </pc:spChg>
        <pc:spChg chg="mod">
          <ac:chgData name="Timon Foss-Jähn" userId="e3a89c6c35dcc02d" providerId="LiveId" clId="{D43AC6B2-B4F9-4A7D-A8D1-02E3B8140D5B}" dt="2021-06-08T10:30:03.232" v="340" actId="20577"/>
          <ac:spMkLst>
            <pc:docMk/>
            <pc:sldMk cId="1930709460" sldId="261"/>
            <ac:spMk id="7" creationId="{E127A09B-5C88-457B-9457-959016BF349E}"/>
          </ac:spMkLst>
        </pc:spChg>
      </pc:sldChg>
      <pc:sldChg chg="modSp add mod modNotesTx">
        <pc:chgData name="Timon Foss-Jähn" userId="e3a89c6c35dcc02d" providerId="LiveId" clId="{D43AC6B2-B4F9-4A7D-A8D1-02E3B8140D5B}" dt="2021-06-08T10:32:59.550" v="378" actId="20577"/>
        <pc:sldMkLst>
          <pc:docMk/>
          <pc:sldMk cId="3882300490" sldId="262"/>
        </pc:sldMkLst>
        <pc:spChg chg="mod">
          <ac:chgData name="Timon Foss-Jähn" userId="e3a89c6c35dcc02d" providerId="LiveId" clId="{D43AC6B2-B4F9-4A7D-A8D1-02E3B8140D5B}" dt="2021-06-08T10:30:45.463" v="346" actId="14100"/>
          <ac:spMkLst>
            <pc:docMk/>
            <pc:sldMk cId="3882300490" sldId="262"/>
            <ac:spMk id="2" creationId="{D4E79F69-B92B-4698-9F3B-4488A4C35DAC}"/>
          </ac:spMkLst>
        </pc:spChg>
        <pc:spChg chg="mod">
          <ac:chgData name="Timon Foss-Jähn" userId="e3a89c6c35dcc02d" providerId="LiveId" clId="{D43AC6B2-B4F9-4A7D-A8D1-02E3B8140D5B}" dt="2021-06-08T10:32:59.550" v="378" actId="20577"/>
          <ac:spMkLst>
            <pc:docMk/>
            <pc:sldMk cId="3882300490" sldId="262"/>
            <ac:spMk id="7" creationId="{E127A09B-5C88-457B-9457-959016BF349E}"/>
          </ac:spMkLst>
        </pc:spChg>
      </pc:sldChg>
      <pc:sldChg chg="modSp add mod modNotesTx">
        <pc:chgData name="Timon Foss-Jähn" userId="e3a89c6c35dcc02d" providerId="LiveId" clId="{D43AC6B2-B4F9-4A7D-A8D1-02E3B8140D5B}" dt="2021-06-08T10:46:44.373" v="676" actId="20577"/>
        <pc:sldMkLst>
          <pc:docMk/>
          <pc:sldMk cId="4052358466" sldId="263"/>
        </pc:sldMkLst>
        <pc:spChg chg="mod">
          <ac:chgData name="Timon Foss-Jähn" userId="e3a89c6c35dcc02d" providerId="LiveId" clId="{D43AC6B2-B4F9-4A7D-A8D1-02E3B8140D5B}" dt="2021-06-08T10:46:44.373" v="676" actId="20577"/>
          <ac:spMkLst>
            <pc:docMk/>
            <pc:sldMk cId="4052358466" sldId="263"/>
            <ac:spMk id="2" creationId="{D4E79F69-B92B-4698-9F3B-4488A4C35DAC}"/>
          </ac:spMkLst>
        </pc:spChg>
        <pc:spChg chg="mod">
          <ac:chgData name="Timon Foss-Jähn" userId="e3a89c6c35dcc02d" providerId="LiveId" clId="{D43AC6B2-B4F9-4A7D-A8D1-02E3B8140D5B}" dt="2021-06-08T10:35:00.409" v="418" actId="2710"/>
          <ac:spMkLst>
            <pc:docMk/>
            <pc:sldMk cId="4052358466" sldId="263"/>
            <ac:spMk id="7" creationId="{E127A09B-5C88-457B-9457-959016BF349E}"/>
          </ac:spMkLst>
        </pc:spChg>
      </pc:sldChg>
      <pc:sldChg chg="modSp add mod modNotesTx">
        <pc:chgData name="Timon Foss-Jähn" userId="e3a89c6c35dcc02d" providerId="LiveId" clId="{D43AC6B2-B4F9-4A7D-A8D1-02E3B8140D5B}" dt="2021-06-08T10:54:49.696" v="706" actId="27636"/>
        <pc:sldMkLst>
          <pc:docMk/>
          <pc:sldMk cId="1157853093" sldId="264"/>
        </pc:sldMkLst>
        <pc:spChg chg="mod">
          <ac:chgData name="Timon Foss-Jähn" userId="e3a89c6c35dcc02d" providerId="LiveId" clId="{D43AC6B2-B4F9-4A7D-A8D1-02E3B8140D5B}" dt="2021-06-08T10:37:10.559" v="430"/>
          <ac:spMkLst>
            <pc:docMk/>
            <pc:sldMk cId="1157853093" sldId="264"/>
            <ac:spMk id="2" creationId="{D4E79F69-B92B-4698-9F3B-4488A4C35DAC}"/>
          </ac:spMkLst>
        </pc:spChg>
        <pc:spChg chg="mod">
          <ac:chgData name="Timon Foss-Jähn" userId="e3a89c6c35dcc02d" providerId="LiveId" clId="{D43AC6B2-B4F9-4A7D-A8D1-02E3B8140D5B}" dt="2021-06-08T10:54:49.696" v="706" actId="27636"/>
          <ac:spMkLst>
            <pc:docMk/>
            <pc:sldMk cId="1157853093" sldId="264"/>
            <ac:spMk id="7" creationId="{E127A09B-5C88-457B-9457-959016BF349E}"/>
          </ac:spMkLst>
        </pc:spChg>
      </pc:sldChg>
      <pc:sldChg chg="modSp add mod modNotesTx">
        <pc:chgData name="Timon Foss-Jähn" userId="e3a89c6c35dcc02d" providerId="LiveId" clId="{D43AC6B2-B4F9-4A7D-A8D1-02E3B8140D5B}" dt="2021-06-08T10:47:22.169" v="685" actId="20577"/>
        <pc:sldMkLst>
          <pc:docMk/>
          <pc:sldMk cId="4065126495" sldId="265"/>
        </pc:sldMkLst>
        <pc:spChg chg="mod">
          <ac:chgData name="Timon Foss-Jähn" userId="e3a89c6c35dcc02d" providerId="LiveId" clId="{D43AC6B2-B4F9-4A7D-A8D1-02E3B8140D5B}" dt="2021-06-08T10:47:08.872" v="683" actId="20577"/>
          <ac:spMkLst>
            <pc:docMk/>
            <pc:sldMk cId="4065126495" sldId="265"/>
            <ac:spMk id="2" creationId="{D4E79F69-B92B-4698-9F3B-4488A4C35DAC}"/>
          </ac:spMkLst>
        </pc:spChg>
        <pc:spChg chg="mod">
          <ac:chgData name="Timon Foss-Jähn" userId="e3a89c6c35dcc02d" providerId="LiveId" clId="{D43AC6B2-B4F9-4A7D-A8D1-02E3B8140D5B}" dt="2021-06-08T10:47:13.312" v="684" actId="20577"/>
          <ac:spMkLst>
            <pc:docMk/>
            <pc:sldMk cId="4065126495" sldId="265"/>
            <ac:spMk id="7" creationId="{E127A09B-5C88-457B-9457-959016BF349E}"/>
          </ac:spMkLst>
        </pc:spChg>
      </pc:sldChg>
      <pc:sldChg chg="modSp add mod">
        <pc:chgData name="Timon Foss-Jähn" userId="e3a89c6c35dcc02d" providerId="LiveId" clId="{D43AC6B2-B4F9-4A7D-A8D1-02E3B8140D5B}" dt="2021-06-08T10:47:29.602" v="688" actId="20577"/>
        <pc:sldMkLst>
          <pc:docMk/>
          <pc:sldMk cId="3089379722" sldId="266"/>
        </pc:sldMkLst>
        <pc:spChg chg="mod">
          <ac:chgData name="Timon Foss-Jähn" userId="e3a89c6c35dcc02d" providerId="LiveId" clId="{D43AC6B2-B4F9-4A7D-A8D1-02E3B8140D5B}" dt="2021-06-08T10:47:29.602" v="688" actId="20577"/>
          <ac:spMkLst>
            <pc:docMk/>
            <pc:sldMk cId="3089379722" sldId="266"/>
            <ac:spMk id="2" creationId="{D4E79F69-B92B-4698-9F3B-4488A4C35DAC}"/>
          </ac:spMkLst>
        </pc:spChg>
      </pc:sldChg>
      <pc:sldChg chg="modSp add mod ord">
        <pc:chgData name="Timon Foss-Jähn" userId="e3a89c6c35dcc02d" providerId="LiveId" clId="{D43AC6B2-B4F9-4A7D-A8D1-02E3B8140D5B}" dt="2021-06-08T10:48:22.932" v="693" actId="20577"/>
        <pc:sldMkLst>
          <pc:docMk/>
          <pc:sldMk cId="3152505436" sldId="267"/>
        </pc:sldMkLst>
        <pc:spChg chg="mod">
          <ac:chgData name="Timon Foss-Jähn" userId="e3a89c6c35dcc02d" providerId="LiveId" clId="{D43AC6B2-B4F9-4A7D-A8D1-02E3B8140D5B}" dt="2021-06-08T10:48:22.932" v="693" actId="20577"/>
          <ac:spMkLst>
            <pc:docMk/>
            <pc:sldMk cId="3152505436" sldId="267"/>
            <ac:spMk id="3" creationId="{114AEDD6-8FC2-46D4-9D34-904A969525F4}"/>
          </ac:spMkLst>
        </pc:spChg>
      </pc:sldChg>
    </pc:docChg>
  </pc:docChgLst>
  <pc:docChgLst>
    <pc:chgData name="Timon Foss-Jähn" userId="e3a89c6c35dcc02d" providerId="LiveId" clId="{593925A4-3C52-4B24-96EE-6E2687602C40}"/>
    <pc:docChg chg="custSel modSld">
      <pc:chgData name="Timon Foss-Jähn" userId="e3a89c6c35dcc02d" providerId="LiveId" clId="{593925A4-3C52-4B24-96EE-6E2687602C40}" dt="2021-07-22T10:49:20.957" v="566"/>
      <pc:docMkLst>
        <pc:docMk/>
      </pc:docMkLst>
      <pc:sldChg chg="modSp mod modNotesTx">
        <pc:chgData name="Timon Foss-Jähn" userId="e3a89c6c35dcc02d" providerId="LiveId" clId="{593925A4-3C52-4B24-96EE-6E2687602C40}" dt="2021-07-22T10:23:05.390" v="565" actId="1076"/>
        <pc:sldMkLst>
          <pc:docMk/>
          <pc:sldMk cId="4065126495" sldId="265"/>
        </pc:sldMkLst>
        <pc:spChg chg="mod">
          <ac:chgData name="Timon Foss-Jähn" userId="e3a89c6c35dcc02d" providerId="LiveId" clId="{593925A4-3C52-4B24-96EE-6E2687602C40}" dt="2021-07-22T10:23:05.390" v="565" actId="1076"/>
          <ac:spMkLst>
            <pc:docMk/>
            <pc:sldMk cId="4065126495" sldId="265"/>
            <ac:spMk id="2" creationId="{D4E79F69-B92B-4698-9F3B-4488A4C35DAC}"/>
          </ac:spMkLst>
        </pc:spChg>
        <pc:spChg chg="mod">
          <ac:chgData name="Timon Foss-Jähn" userId="e3a89c6c35dcc02d" providerId="LiveId" clId="{593925A4-3C52-4B24-96EE-6E2687602C40}" dt="2021-07-22T10:19:43.046" v="564" actId="313"/>
          <ac:spMkLst>
            <pc:docMk/>
            <pc:sldMk cId="4065126495" sldId="265"/>
            <ac:spMk id="7" creationId="{E127A09B-5C88-457B-9457-959016BF349E}"/>
          </ac:spMkLst>
        </pc:spChg>
      </pc:sldChg>
      <pc:sldChg chg="modSp mod modNotesTx">
        <pc:chgData name="Timon Foss-Jähn" userId="e3a89c6c35dcc02d" providerId="LiveId" clId="{593925A4-3C52-4B24-96EE-6E2687602C40}" dt="2021-07-22T10:49:20.957" v="566"/>
        <pc:sldMkLst>
          <pc:docMk/>
          <pc:sldMk cId="3089379722" sldId="266"/>
        </pc:sldMkLst>
        <pc:spChg chg="mod">
          <ac:chgData name="Timon Foss-Jähn" userId="e3a89c6c35dcc02d" providerId="LiveId" clId="{593925A4-3C52-4B24-96EE-6E2687602C40}" dt="2021-07-22T09:59:56.278" v="328" actId="14100"/>
          <ac:spMkLst>
            <pc:docMk/>
            <pc:sldMk cId="3089379722" sldId="266"/>
            <ac:spMk id="2" creationId="{D4E79F69-B92B-4698-9F3B-4488A4C35DAC}"/>
          </ac:spMkLst>
        </pc:spChg>
        <pc:spChg chg="mod">
          <ac:chgData name="Timon Foss-Jähn" userId="e3a89c6c35dcc02d" providerId="LiveId" clId="{593925A4-3C52-4B24-96EE-6E2687602C40}" dt="2021-07-22T10:49:20.957" v="566"/>
          <ac:spMkLst>
            <pc:docMk/>
            <pc:sldMk cId="3089379722" sldId="266"/>
            <ac:spMk id="7" creationId="{E127A09B-5C88-457B-9457-959016BF34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17C72-DB77-47F1-81A1-A05CF44B3AEB}" type="datetimeFigureOut">
              <a:rPr lang="de-DE" smtClean="0"/>
              <a:t>06.05.2022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C9B78-5997-4B6F-A3E6-866FE8FC5311}" type="slidenum">
              <a:rPr lang="de-DE" smtClean="0"/>
              <a:t>‹#›</a:t>
            </a:fld>
            <a:endParaRPr lang="de-DE"/>
          </a:p>
        </p:txBody>
      </p:sp>
    </p:spTree>
    <p:extLst>
      <p:ext uri="{BB962C8B-B14F-4D97-AF65-F5344CB8AC3E}">
        <p14:creationId xmlns:p14="http://schemas.microsoft.com/office/powerpoint/2010/main" val="55499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dirty="0"/>
              <a:t>Dzień dobry,</a:t>
            </a:r>
          </a:p>
          <a:p>
            <a:r>
              <a:rPr lang="pl-PL" dirty="0"/>
              <a:t>Mamy przyjemność powitać państwa na </a:t>
            </a:r>
            <a:r>
              <a:rPr lang="pl-PL" dirty="0" err="1"/>
              <a:t>webinarze</a:t>
            </a:r>
            <a:r>
              <a:rPr lang="pl-PL" dirty="0"/>
              <a:t> zatytułowanym ‚Edukacja obywatelska jako działanie skierowane do całej społeczności szkolnej.’ Powstał on w ramach współpracy międzynarodowej w projekcie CLIO: Radzenie sobie z postawami wrogości a budowanie kompetencji obywatelskich. Trudne wyzwania dla nauczycieli szkół zawodowych.</a:t>
            </a:r>
            <a:endParaRPr lang="de-DE" dirty="0"/>
          </a:p>
        </p:txBody>
      </p:sp>
      <p:sp>
        <p:nvSpPr>
          <p:cNvPr id="4" name="Foliennummernplatzhalter 3"/>
          <p:cNvSpPr>
            <a:spLocks noGrp="1"/>
          </p:cNvSpPr>
          <p:nvPr>
            <p:ph type="sldNum" sz="quarter" idx="10"/>
          </p:nvPr>
        </p:nvSpPr>
        <p:spPr/>
        <p:txBody>
          <a:bodyPr/>
          <a:lstStyle/>
          <a:p>
            <a:fld id="{FCBC9B78-5997-4B6F-A3E6-866FE8FC5311}" type="slidenum">
              <a:rPr lang="de-DE" smtClean="0"/>
              <a:t>1</a:t>
            </a:fld>
            <a:endParaRPr lang="de-DE"/>
          </a:p>
        </p:txBody>
      </p:sp>
    </p:spTree>
    <p:extLst>
      <p:ext uri="{BB962C8B-B14F-4D97-AF65-F5344CB8AC3E}">
        <p14:creationId xmlns:p14="http://schemas.microsoft.com/office/powerpoint/2010/main" val="1690665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Opis projektu</a:t>
            </a:r>
          </a:p>
          <a:p>
            <a:r>
              <a:rPr lang="pl-PL" dirty="0"/>
              <a:t>„Szkoła bez rasizmu - szkoła z odwagą” to zarówno projekt, jak i międzynarodowa sieć współpracy szkół. Program został zainicjowany w Niemczech w roku 1995 przez towarzystwo </a:t>
            </a:r>
            <a:r>
              <a:rPr lang="pl-PL" dirty="0" err="1"/>
              <a:t>Aktion</a:t>
            </a:r>
            <a:r>
              <a:rPr lang="pl-PL" dirty="0"/>
              <a:t> </a:t>
            </a:r>
            <a:r>
              <a:rPr lang="pl-PL" dirty="0" err="1"/>
              <a:t>Courage</a:t>
            </a:r>
            <a:r>
              <a:rPr lang="pl-PL" dirty="0"/>
              <a:t>, aby dać uczniom szansę wkładu w pozytywne środowisko szkolne, bez względu na zawartość podstawy programowej. Jest to zatem oparte w stopniu wzrostowym na własnej inicjatywie uczniów i chęci zaangażowania się. Projekt ewoluował na przestrzeni czasu i teraz adresuje nie tylko rasizm w klasycznym jego sensie, ale wszystkie ideologie nierówności, zatem formy dyskryminacji takie jak antysemityzm, </a:t>
            </a:r>
            <a:r>
              <a:rPr lang="pl-PL" dirty="0" err="1"/>
              <a:t>antycyganizm</a:t>
            </a:r>
            <a:r>
              <a:rPr lang="pl-PL" dirty="0"/>
              <a:t>, homofobia i </a:t>
            </a:r>
            <a:r>
              <a:rPr lang="pl-PL" dirty="0" err="1"/>
              <a:t>transfobia</a:t>
            </a:r>
            <a:r>
              <a:rPr lang="pl-PL" dirty="0"/>
              <a:t>, islamofobia, seksizm i ekstremizm prawicowy mają w nim takie samo znaczenie. „Szkoła bez rasizmu – szkoła z odwagą” to ogólnokrajowa kampania, która angażuje także szkoły z Niderlandów, Austrii i Hiszpanii.</a:t>
            </a:r>
          </a:p>
          <a:p>
            <a:r>
              <a:rPr lang="pl-PL" dirty="0"/>
              <a:t> </a:t>
            </a:r>
          </a:p>
          <a:p>
            <a:r>
              <a:rPr lang="pl-PL" dirty="0"/>
              <a:t>Cele projektu</a:t>
            </a:r>
          </a:p>
          <a:p>
            <a:r>
              <a:rPr lang="pl-PL" dirty="0"/>
              <a:t>Ogólnie rzecz biorąc, projekt dotyczy kształtowania odwagi obywatelskiej, dyskusji na temat </a:t>
            </a:r>
            <a:r>
              <a:rPr lang="pl-PL" dirty="0" err="1"/>
              <a:t>zachowań</a:t>
            </a:r>
            <a:r>
              <a:rPr lang="pl-PL" dirty="0"/>
              <a:t> dyskryminacyjnych oraz wzmacniania pozytywnego i otwartego klimatu szkoły. Program „Szkoła bez rasizmu - szkoła z odwagą” oparty jest na konceptach edukacji demokratycznej i jego celem jest wspieranie dzieci i młodych ludzi w uformowaniu ich wartości i nastawień. Jego celem jest także wzmocnienie ich udziału w i rozpoznawania praw człowieka. Ponadto, promowana jest w nim akceptacja pluralizmu religijnego i ideologicznego. Jego celem jest także motywowanie szkół do współpracy z partnerami z regionu w dziedzinie edukacji </a:t>
            </a:r>
            <a:r>
              <a:rPr lang="pl-PL" dirty="0" err="1"/>
              <a:t>międzyprzedmiotowej</a:t>
            </a:r>
            <a:r>
              <a:rPr lang="pl-PL" dirty="0"/>
              <a:t> i związanej z prawami człowieka, aby stawić czoła wyzwaniom i problemom społecznym.</a:t>
            </a:r>
          </a:p>
          <a:p>
            <a:r>
              <a:rPr lang="pl-PL" dirty="0"/>
              <a:t> </a:t>
            </a:r>
          </a:p>
          <a:p>
            <a:r>
              <a:rPr lang="pl-PL" dirty="0"/>
              <a:t>Wprowadzanie projektu w życie</a:t>
            </a:r>
          </a:p>
          <a:p>
            <a:r>
              <a:rPr lang="pl-PL" dirty="0"/>
              <a:t>Szkoły mogą otrzymać tytuł Szkoły bez Rasizmu. Podstawowym warunkiem jest tutaj pisemne zobowiązanie przynajmniej 70% wszystkich członków szkoły do przestrzegania trzech zasad kampanii. Poprzez to zobowiązanie, po pierwsze deklarują, że są zobowiązani do wprowadzania projektów, działań i wydarzeń celem zwalczania dyskryminacji. Po drugie, obiecują, że jeśli przemoc, postawy dyskryminacyjne lub takie czynności pojawią się w szkole, aktywnie stawią im czoła i zaadresują sytuację, pracując nad sposobem rozwiązania tych problemów z szacunkiem. Po trzecie, szkoła zobowiązuje się do corocznych projektów i działań całej szkoły przeciwko wszelkim formom dyskryminacji i przemocy. Może to przyjąć formę tygodni projektowych lub innych działań, takich jak wyświetlanie filmów lub </a:t>
            </a:r>
            <a:r>
              <a:rPr lang="pl-PL" dirty="0" err="1"/>
              <a:t>międzyprzedmiotowe</a:t>
            </a:r>
            <a:r>
              <a:rPr lang="pl-PL" dirty="0"/>
              <a:t> projekty społeczne, takie jak organizowanie festiwalu międzynarodowego.</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11</a:t>
            </a:fld>
            <a:endParaRPr lang="de-DE"/>
          </a:p>
        </p:txBody>
      </p:sp>
    </p:spTree>
    <p:extLst>
      <p:ext uri="{BB962C8B-B14F-4D97-AF65-F5344CB8AC3E}">
        <p14:creationId xmlns:p14="http://schemas.microsoft.com/office/powerpoint/2010/main" val="3932303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i="1" dirty="0"/>
              <a:t>„Szkoła przyjazna prawom człowieka – jak przeciwdziałać wykluczeniu i przemocy w szkole?” </a:t>
            </a:r>
            <a:r>
              <a:rPr lang="pl-PL" dirty="0"/>
              <a:t>to program systemowy ukierunkowany na warszawskie szkoły podstawowe. Celem tego programu jest zwiększenie bezpieczeństwa uczniów poprzez wspieranie budowania pozytywnych relacji rówieśniczych i przeciwdziałanie wykluczeniu, dyskryminacji i przemocy. Czemu ten program został wprowadzony w Warszawie? Oto jak opisują go jego autorzy… </a:t>
            </a:r>
          </a:p>
          <a:p>
            <a:endParaRPr lang="pl-PL" dirty="0"/>
          </a:p>
          <a:p>
            <a:r>
              <a:rPr lang="pl-PL" dirty="0"/>
              <a:t>Kryzys bezpieczeństwa w szkołach ma daleko idące konsekwencje dla zdrowia i życia młodych ludzi– kryzys zdrowia psychicznego i fakt, że każdego roku na całym świecie tak wielu młodych ludzi popełnia samobójstwo w skali tak wielkich problemów szkoła średniej wielkości „znika”. Ten kryzys często kojarzony z doświadczeniem przemocy psychologicznej, między innymi cyberbullyingu. Przeciwdziałanie wykluczeniu i przemocy wymaga nie tylko wzmocnienia regulacji prawnych chroniących uczniów przeciwko tym zjawiskom: wymaga także, od całej społeczności szkoły, podejmowania zdecydowanych i spójnych działań na poziomie systemowym, które to działania będą wspierane poprzez spójny program przeciwdziałania i reagowania na wszystkie formy agresji, przemocy, wykluczenia i dyskryminacji. </a:t>
            </a:r>
            <a:r>
              <a:rPr lang="pl-PL" i="1" dirty="0"/>
              <a:t>„Szkoła przyjazna prawom człowieka – jak przeciwdziałać wykluczeniu i przemocy w szkole?”</a:t>
            </a:r>
            <a:r>
              <a:rPr lang="pl-PL" dirty="0"/>
              <a:t> jest odpowiedzią na te potrzeby.</a:t>
            </a:r>
          </a:p>
          <a:p>
            <a:endParaRPr lang="pl-PL" dirty="0"/>
          </a:p>
          <a:p>
            <a:r>
              <a:rPr lang="pl-PL" dirty="0"/>
              <a:t>Pilotaż tego programu rozpoczął się w szkołach podstawowych w warszawskiej dzielnicy Ochota w roku 2018 i zakończył się w roku 2019. Właśnie wtedy, prezydent Warszawy zadecydował o wprowadzeniu programu na poziomie systemowym także w innych dzielnicach.  Do 2024 roku, wszystkie szkoły podstawowe w Warszawie będą brały udział w zajęciach w ramach programu.</a:t>
            </a:r>
          </a:p>
          <a:p>
            <a:endParaRPr lang="pl-PL" dirty="0"/>
          </a:p>
          <a:p>
            <a:r>
              <a:rPr lang="pl-PL" dirty="0"/>
              <a:t>Natychmiastowe cele programu to między innymi: 1) zwiększanie wiedzy nauczycieli i uczniów w dziedzinie praw człowieka; 2) rozwijanie aktywnych podejść i umiejętności odpowiedniego identyfikowania, reagowania i przeciwdziałania przejawom wykluczenia i przemocy pośród kadry pedagogicznej oraz uczniów; 3) zwiększanie umiejętności komunikacyjnych i umiejętności konstruktywnego rozwiązywania sytuacji konfliktowych; 4) zwiększanie motywacji do reagowania w przypadku bycia świadkiem wykluczenia i przemocy: 5) przygotowanie kadry pedagogicznej do wprowadzenia edukacyjnych projektów szkolnych w dziedzinie przeciwdziałania wykluczeniu i przemocy, włączając w to i angażując szkołę i społeczność lokalną; 6) wspieranie kadry pedagogicznej i społeczności uczniowskiej w projektowaniu, budowaniu i wprowadzaniu rozwiązań systemowych związanych z przeciwdziałaniem wykluczeniu i przemocy w szkołach: 7) wprowadzenie sieci szkół / instytucji promujących zajęcia związane z zarządzaniem różnorodnością, przeciwdziałaniem wykluczeniu i przemocy, oraz 8) stworzenie przestrzeni edukacyjnej umożliwiającej wymianę informacji i doświadczeń związanych z wprowadzaniem projektów oraz przeciwdziałaniem wykluczeniu i przemocy w szkołach, jak także promowanie dobrych praktyk.</a:t>
            </a:r>
          </a:p>
          <a:p>
            <a:endParaRPr lang="pl-PL" dirty="0"/>
          </a:p>
          <a:p>
            <a:r>
              <a:rPr lang="pl-PL" dirty="0"/>
              <a:t>Każda z biorących udział szkół organizuje: 1) warsztaty dla rad pedagogicznych; 2) spotkania dla rodziców, 3) spotkania dla kadry niepedagogicznej, włączając w to administrację, pracowników obsługi oraz pracowników stołówki.</a:t>
            </a:r>
          </a:p>
          <a:p>
            <a:endParaRPr lang="pl-PL" dirty="0"/>
          </a:p>
          <a:p>
            <a:r>
              <a:rPr lang="pl-PL" dirty="0"/>
              <a:t>Korzystając z wiedzy, narzędzi i umiejętności zdobytych w czasie szkoleń i ich własnego doświadczenia zawodowego, kadra pedagogiczna przeprowadza warsztaty dla uczniów ukierunkowane na diagnozę sytuacji w szkole, budowanie relacji w zespołach klasowych oraz wzmacnianie umiejętności związanych z reagowaniem na przejawy wykluczenia i przemocy rówieśniczej. Na tej podstawie planowane są kolejne zajęcia w szkole, odpowiadając na realne i praktyczne potrzeby szkoły. Może to być, na przykład, seria zajęć lub warsztatów tematycznych dla poszczególnych klas lub roczników, debaty uczniowskie, wspólne rozwijanie procedury reagowania na przemoc, zajęcia integrujące lub wprowadzanie w szkole narzędzi systemowych, takich jak metoda wspólnego celu (metoda wczesnego reagowania na wykluczenie i przemoc), podejście </a:t>
            </a:r>
            <a:r>
              <a:rPr lang="pl-PL" dirty="0" err="1"/>
              <a:t>Self</a:t>
            </a:r>
            <a:r>
              <a:rPr lang="pl-PL" dirty="0"/>
              <a:t>-Reg (samoregulacja) lub komunikacja bez przemocy. Zakłada się, że cała społeczność szkolna jest zaangażowana w planowanie i wprowadzanie tych działań: kadra pedagogiczna oraz niepedagogiczna, rodzice oraz, przede wszystkim, uczniowie.</a:t>
            </a:r>
          </a:p>
          <a:p>
            <a:r>
              <a:rPr lang="pl-PL" dirty="0"/>
              <a:t>W procesie planowania i wprowadzania w życie tych działań, pracownicy szkoły i rodzice mogą korzystać ze wsparcia WCIES, szczególnie jego oferty szkoleniowej, konsultacji i warsztatów tematycznych.</a:t>
            </a:r>
          </a:p>
          <a:p>
            <a:r>
              <a:rPr lang="pl-PL" dirty="0"/>
              <a:t>WCIES odpowiada za dostarczanie tego programu do szkół.</a:t>
            </a:r>
          </a:p>
        </p:txBody>
      </p:sp>
      <p:sp>
        <p:nvSpPr>
          <p:cNvPr id="4" name="Symbol zastępczy numeru slajdu 3"/>
          <p:cNvSpPr>
            <a:spLocks noGrp="1"/>
          </p:cNvSpPr>
          <p:nvPr>
            <p:ph type="sldNum" sz="quarter" idx="5"/>
          </p:nvPr>
        </p:nvSpPr>
        <p:spPr/>
        <p:txBody>
          <a:bodyPr/>
          <a:lstStyle/>
          <a:p>
            <a:fld id="{FCBC9B78-5997-4B6F-A3E6-866FE8FC5311}" type="slidenum">
              <a:rPr lang="de-DE" smtClean="0"/>
              <a:t>12</a:t>
            </a:fld>
            <a:endParaRPr lang="de-DE"/>
          </a:p>
        </p:txBody>
      </p:sp>
    </p:spTree>
    <p:extLst>
      <p:ext uri="{BB962C8B-B14F-4D97-AF65-F5344CB8AC3E}">
        <p14:creationId xmlns:p14="http://schemas.microsoft.com/office/powerpoint/2010/main" val="423501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Na początek w skrócie przedstawimy strukturę poniższego </a:t>
            </a:r>
            <a:r>
              <a:rPr lang="pl-PL" dirty="0" err="1"/>
              <a:t>webinaru</a:t>
            </a:r>
            <a:r>
              <a:rPr lang="pl-PL" dirty="0"/>
              <a:t>. W pierwszym kroku zaczniemy od wyjaśnienia, co faktycznie stoi za terminem ‘podejście polegające na skierowaniu działań do całej społeczności szkolnej’ i wyjaśnimy główne jego zamysły. Następnie przyjrzymy się ogólnym celom tego podejścia, po czym przejdziemy do dyskusji na temat wartości dodanej, którą tworzy ono w porównaniu z konwencjonalną edukacją obywatelską.</a:t>
            </a:r>
          </a:p>
          <a:p>
            <a:r>
              <a:rPr lang="pl-PL" dirty="0"/>
              <a:t> </a:t>
            </a:r>
          </a:p>
          <a:p>
            <a:r>
              <a:rPr lang="pl-PL" dirty="0"/>
              <a:t>Po tym teoretycznym przeglądzie zagadnienia nastąpią konkretne wskazówki praktyczne. Wyjaśnimy możliwe punkty wyjścia dla współpracy dotyczącej koncepcji podejścia polegającego na skierowaniu działań do całej społeczności szkolnej, po czym zaprezentujemy przykłady najlepszych praktyk, aby dać nam lepszy pogląd tego, co możliwe jest z niniejszym podejściem i jak może ono zostać wykorzystane.</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2</a:t>
            </a:fld>
            <a:endParaRPr lang="de-DE"/>
          </a:p>
        </p:txBody>
      </p:sp>
    </p:spTree>
    <p:extLst>
      <p:ext uri="{BB962C8B-B14F-4D97-AF65-F5344CB8AC3E}">
        <p14:creationId xmlns:p14="http://schemas.microsoft.com/office/powerpoint/2010/main" val="404670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Co oznacza podejście polegające na skierowaniu działań do całej społeczności szkolnej? Idea za nim stojąca to, jak sugeruję już sama nazwa, myślenie o szkole holistycznie. W kontekście edukacji obywatelskiej oznacza to przede wszystkim, że nie jest nauczana tylko na jednym konkretnym przedmiocie (wiedza o społeczeństwie). W przeciwieństwie do edukacji obywatelskiej jako międzysekcyjnego zadania, które omawialiśmy w pierwszym </a:t>
            </a:r>
            <a:r>
              <a:rPr lang="pl-PL" dirty="0" err="1"/>
              <a:t>webinarze</a:t>
            </a:r>
            <a:r>
              <a:rPr lang="pl-PL" dirty="0"/>
              <a:t>, podejście polegające na skierowaniu działań do całej społeczności szkolnej nie skupia się tylko na różnych przedmiotach szkolnych, ale także na szkole jako całości i jej w środowisku lokalnym. W związku z tym, podejście to reprezentuje </a:t>
            </a:r>
            <a:r>
              <a:rPr lang="pl-PL" dirty="0" err="1"/>
              <a:t>inkluzywne</a:t>
            </a:r>
            <a:r>
              <a:rPr lang="pl-PL" dirty="0"/>
              <a:t> i skupione na uczniu podejście do edukacji, które postrzega szkołę jako wielowymiarowy, integracyjny i otwarty system, który oferuje wsparcie swoim sąsiadom i otrzymuje wsparcie od społeczności.</a:t>
            </a:r>
          </a:p>
          <a:p>
            <a:r>
              <a:rPr lang="pl-PL" dirty="0"/>
              <a:t> </a:t>
            </a:r>
          </a:p>
          <a:p>
            <a:r>
              <a:rPr lang="pl-PL" dirty="0"/>
              <a:t>Jednakże, choć współpraca pozaszkolna jest ważnym filarem podejścia polegającego na skierowaniu działań do całej społeczności szkolnej, to struktury wewnątrzszkolne liczą się jako pierwsze. Tutaj elementy omawianego podejścia mogą być wprowadzone w życie szkolne na różnych poziomach. Na przykład, w oparciu o podstawę programową, zaangażowanie uczniów może być promowane przez zarówno formalne jak i nieformalne plany nauczania. Co więcej, atmosfera szkolna i etos szkoły są szczególnie ważne, ponieważ mogą zachęcać uczniów do udziału, ale także zniechęcać ich od tego. Ważne jest tutaj zaczepienie w kulturze szkoły demokratycznej, która umożliwia demokratyczną </a:t>
            </a:r>
            <a:r>
              <a:rPr lang="pl-PL" dirty="0" err="1"/>
              <a:t>współdeterminację</a:t>
            </a:r>
            <a:r>
              <a:rPr lang="pl-PL" dirty="0"/>
              <a:t> zarówno całościowo, jak i przez odpowiednie sposoby uczenia się i nauczania w klasie. Uczniowie i rodzice powinni być aktywnie zaangażowani w kształtowanie życia szkolnego poprzez demokratyczny podział obowiązków, ponieważ dla podejścia polegającego na skierowaniu działań do całej społeczności szkolnej ważne jest, żeby wszystkie części społeczności szkolnej (administracja szkolna, nauczyciele, uczniowie, rodzice i kadra niepedagogiczna), wzięły odpowiedzialność za ścieżki edukacyjne uczniów oraz odgrywały aktywną rolę w ich wspieraniu. Przykłady tego, jak może wyglądać demokratyzacja kultury szkolnej są oferowane przez dwa modele szkoły w zakresie konsorcjum CLIO, którego sukcesy i zmiany są prezentowane szczegółowo na blogu. Przekażemy państwu odpowiedni link w dziale publikacji na końcu tego </a:t>
            </a:r>
            <a:r>
              <a:rPr lang="pl-PL" dirty="0" err="1"/>
              <a:t>webinaru</a:t>
            </a:r>
            <a:r>
              <a:rPr lang="pl-PL" dirty="0"/>
              <a:t>.</a:t>
            </a:r>
          </a:p>
          <a:p>
            <a:r>
              <a:rPr lang="pl-PL" dirty="0"/>
              <a:t> </a:t>
            </a:r>
          </a:p>
          <a:p>
            <a:r>
              <a:rPr lang="pl-PL" dirty="0"/>
              <a:t>Oprócz tego filaru szkoły jest także, jak już zasugerowaliśmy, drugi filar oparty na współpracy z instytucjami pozaszkolnymi i organizacjami pozaszkolnymi, przede wszystkim w środowisku lokalnym szkoły. Celem jest tutaj stworzenie okazji dla uczniów do udziału, przede wszystkim w projektach poza bezpośrednim środowiskiem szkolnym. Dzięki takiemu międzysekcyjnemu podejściu, współpraca z aktorami </a:t>
            </a:r>
            <a:r>
              <a:rPr lang="pl-PL" dirty="0" err="1"/>
              <a:t>sektoru</a:t>
            </a:r>
            <a:r>
              <a:rPr lang="pl-PL" dirty="0"/>
              <a:t> pozaszkolnego i społeczności na większą skalę, takich jak organizacje społeczne dla młodych, specjaliści do spraw doradztwa czy związki zawodowe mogą być wykorzystane, aby zaadresować sprawy ważne dla uczniów, do których wymagana jest ekspertyza, której brakuje wewnątrz szkoły.</a:t>
            </a:r>
          </a:p>
          <a:p>
            <a:r>
              <a:rPr lang="pl-PL" dirty="0"/>
              <a:t> </a:t>
            </a:r>
          </a:p>
          <a:p>
            <a:r>
              <a:rPr lang="pl-PL" dirty="0"/>
              <a:t>Przy konsekwentnym wprowadzaniu podejścia </a:t>
            </a:r>
            <a:r>
              <a:rPr lang="pl-PL" dirty="0" err="1"/>
              <a:t>całoszkolnego</a:t>
            </a:r>
            <a:r>
              <a:rPr lang="pl-PL" dirty="0"/>
              <a:t> ważne jest, aby nie spoczywać na laurach, lecz stale oceniać struktury i koncepty, tak, by zawsze adresowały potrzeby i zainteresowania społeczności szkolnej, a także umożliwiały zarówno doskonalenie go, jak i rozwój personalny wewnątrz szkoły na wszystkich poziomach. Ponieważ jest to podejście skupiające się na uczniu, pod uwagę powinny być brane przede wszystkim zmieniające się zainteresowania uczniów. W przeciwnym razie nawet koncepty, które niegdyś były dobrze i odpowiednio rozwinięte, mogą ponownie doprowadzić do alienacji uczniów i instytucji szkolnej.</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3</a:t>
            </a:fld>
            <a:endParaRPr lang="de-DE"/>
          </a:p>
        </p:txBody>
      </p:sp>
    </p:spTree>
    <p:extLst>
      <p:ext uri="{BB962C8B-B14F-4D97-AF65-F5344CB8AC3E}">
        <p14:creationId xmlns:p14="http://schemas.microsoft.com/office/powerpoint/2010/main" val="322641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Jakie są cele holistycznego podejścia do rozwoju szkoły?</a:t>
            </a:r>
          </a:p>
          <a:p>
            <a:r>
              <a:rPr lang="pl-PL" dirty="0"/>
              <a:t>Szkoła jest najważniejszą instytucją dla uspołeczniania dzieci i młodzieży. Jest dlatego odpowiedzialna za przygotowanie swoich uczniów do życia społecznego w ustroju demokratycznym. Podejście polegające na skierowaniu działań do całej społeczności szkolnej próbuje zatem odsunąć zasady demokratyczne od tematów nauczania na wiedzy o społeczeństwie i w kierunku doświadczenia demokracji jako sposobu życia. Nie oznacza to, że możliwa deklaratywna wiedza, która przekazywana jest w edukacji politycznej, powinna być pominięta, ale że powinna być wzbogacana działaniem i podporządkowana mu. Podsumowując, demokratyzacja szkoły powinna odbywać się z użyciem podejścia polegającego na skierowaniu działań do całej społeczności szkolnej. Poprzez takie doświadczenie i szersze doświadczenia zgromadzone w trakcie procesu, umożliwione powinno być bardziej stosowne i trwałe przeniesienie wartości i kompetencji niż byłoby to możliwe w przypadku czysto kognitywnego podejścia. Przykładowymi podstawowymi wartościami, które warto to wprowadzić są, na przykład, docenianie demokracji, jak i sprawiedliwość w kontaktach międzyludzkich, ale także włączenie i promocja szkoły oraz spójności społecznej.</a:t>
            </a:r>
          </a:p>
          <a:p>
            <a:r>
              <a:rPr lang="pl-PL" dirty="0"/>
              <a:t> </a:t>
            </a:r>
          </a:p>
          <a:p>
            <a:r>
              <a:rPr lang="pl-PL" dirty="0"/>
              <a:t>Poza tymi podejściami czysto opartymi na wartościach, podejście polegające na skierowaniu działań do całej społeczności szkolnej umożliwia uczniom stworzenie struktur umożliwiających indywidualne i zbiorowe zdolności do zmiany, umożliwiając im demokratyczny wpływ na społeczność w kwestiach dla nich ważnych. Dzieje się tak przede wszystkim przez ich aktywny udział w życiu szkoły, który wykształca demokratyczne formy wyrazu i interakcji, oraz w sposób praktyczny umożliwia uczniom funkcjonowanie jako aktywny członek społeczności obywatelskiej.</a:t>
            </a:r>
          </a:p>
          <a:p>
            <a:r>
              <a:rPr lang="pl-PL" dirty="0"/>
              <a:t> </a:t>
            </a:r>
          </a:p>
          <a:p>
            <a:r>
              <a:rPr lang="pl-PL" dirty="0"/>
              <a:t>Ustanowienie współpracy długofalowej w środowisku szkolnym na poziomie regionalnym, narodowym i międzynarodowym w kontekście podejścia omawianego w tym </a:t>
            </a:r>
            <a:r>
              <a:rPr lang="pl-PL" dirty="0" err="1"/>
              <a:t>webinarze</a:t>
            </a:r>
            <a:r>
              <a:rPr lang="pl-PL" dirty="0"/>
              <a:t> tworzy dalsze możliwości rozwoju, na przykład poprzez trening, wizyty ekspertów i wsparcie projektowe. Jest to szczególnie użyteczne i ważne przestrzeniach, gdzie szkoła dochodzi do swoich profesjonalnych czy metodycznych granic ze względu na edukację i kształcenie edukatorów.</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4</a:t>
            </a:fld>
            <a:endParaRPr lang="de-DE"/>
          </a:p>
        </p:txBody>
      </p:sp>
    </p:spTree>
    <p:extLst>
      <p:ext uri="{BB962C8B-B14F-4D97-AF65-F5344CB8AC3E}">
        <p14:creationId xmlns:p14="http://schemas.microsoft.com/office/powerpoint/2010/main" val="424339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Jaka jest wartość dodana holistycznego podejścia do rozwoju szkoły w przeciwieństwie do konwencjonalnej edukacji politycznej?</a:t>
            </a:r>
          </a:p>
          <a:p>
            <a:r>
              <a:rPr lang="pl-PL" dirty="0"/>
              <a:t> </a:t>
            </a:r>
          </a:p>
          <a:p>
            <a:r>
              <a:rPr lang="pl-PL" dirty="0"/>
              <a:t>Poprzez przeniesienie edukacji demokratycznej z formalnej i kognitywnej sfery do faktycznie żyjącej realności szkoły, wprowadzony jest koncept niskiego progu </a:t>
            </a:r>
            <a:r>
              <a:rPr lang="pl-PL" dirty="0" err="1"/>
              <a:t>Himmelmanna</a:t>
            </a:r>
            <a:r>
              <a:rPr lang="pl-PL" dirty="0"/>
              <a:t> dotyczący demokracji jako formy życia, co daje uczniom najbardziej intuicyjny dostęp do demokracji. Poprzez taką współpracę wyższe koncepty demokracji jako formy społeczeństwa i zasad mogą być nie tylko nauczony, ale także doświadczone. Uczniowie w sposób aktywnie ćwiczą się w metodach partycypacyjnych i promowane są identyfikacja ze społecznością, jak i chęć zaangażowania się w nie. Jeśli znajduje to także swoje odbicie w strukturze i atmosferze szkoły, wtedy dodatkowo w znaczny sposób dokłada się to do rozwoju, doświadczeń i praktyk kompetencji demokratycznych wśród uczniów.</a:t>
            </a:r>
          </a:p>
          <a:p>
            <a:r>
              <a:rPr lang="pl-PL" dirty="0"/>
              <a:t> </a:t>
            </a:r>
          </a:p>
          <a:p>
            <a:r>
              <a:rPr lang="pl-PL" dirty="0"/>
              <a:t>Co więcej, te podejścia pomagają motywować uczniów z gorszymi wynikami w nauce do nauki długofalowej i do poprawy ich wyników. Jest to związane przede wszystkim z poprawą relacji z ich nauczycielami i rodzicami w wyniku tej współpracy, jak i z faktem, że czują się częścią społeczności szkolnej. Można też zaobserwować, że udział uczniów i </a:t>
            </a:r>
            <a:r>
              <a:rPr lang="pl-PL" dirty="0" err="1"/>
              <a:t>inkluzywne</a:t>
            </a:r>
            <a:r>
              <a:rPr lang="pl-PL" dirty="0"/>
              <a:t> formy podejmowanie decyzji mają wielki wpływ na poczucie obywatelstwa i odpowiedzialności u uczniów, jak i na ich wydajność.</a:t>
            </a:r>
          </a:p>
          <a:p>
            <a:r>
              <a:rPr lang="pl-PL" dirty="0"/>
              <a:t> </a:t>
            </a:r>
          </a:p>
          <a:p>
            <a:r>
              <a:rPr lang="pl-PL" dirty="0"/>
              <a:t>Ponadto kształtowane są umiejętności analitycznego i krytycznego myślenia, tak samo jak umiejętności komunikacyjne które pomagają w uzasadnianiu własnej opinii. Zdolności podejmowania decyzji są u uczniów kształtowane poprzez aktywną wiedzę na temat polityki oraz jej krytyczne rozumienie w sposób, którego nie potrafi zapewnić tradycyjna edukacja polityczna. Identyfikacja z wartościami demokratycznymi jest w znaczny sposób zwiększona.</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5</a:t>
            </a:fld>
            <a:endParaRPr lang="de-DE"/>
          </a:p>
        </p:txBody>
      </p:sp>
    </p:spTree>
    <p:extLst>
      <p:ext uri="{BB962C8B-B14F-4D97-AF65-F5344CB8AC3E}">
        <p14:creationId xmlns:p14="http://schemas.microsoft.com/office/powerpoint/2010/main" val="2760860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Jakie są punkty wyjścia dla takiej współpracy </a:t>
            </a:r>
            <a:r>
              <a:rPr lang="pl-PL" dirty="0" err="1"/>
              <a:t>pozaprzedmiotowej</a:t>
            </a:r>
            <a:r>
              <a:rPr lang="pl-PL" dirty="0"/>
              <a:t>?</a:t>
            </a:r>
          </a:p>
          <a:p>
            <a:r>
              <a:rPr lang="pl-PL" dirty="0"/>
              <a:t>Ponieważ podejście polegające na skierowaniu działań do całej społeczności szkolnej powinno być zorientowane na uczniów, ich zainteresowania powinny być w sposób szczególny brane pod uwagę przy doborze partnerów współpracy. Jeśli to możliwe, trzeba wprowadzić także tematy związane ze szkołą. Można tu także wprowadzić kontekst regionalny. Możliwe obszary tematyczne i punkty kontaktu z zewnętrznymi aktorami to między innymi kluby, stowarzyszenia i organizacje młodzieżowe, ruchy społeczne i ekologiczne, centra kulturowe, biblioteki, sąsiedzkie kawiarnie oraz sklepy.</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6</a:t>
            </a:fld>
            <a:endParaRPr lang="de-DE"/>
          </a:p>
        </p:txBody>
      </p:sp>
    </p:spTree>
    <p:extLst>
      <p:ext uri="{BB962C8B-B14F-4D97-AF65-F5344CB8AC3E}">
        <p14:creationId xmlns:p14="http://schemas.microsoft.com/office/powerpoint/2010/main" val="1108364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Możliwe przestrzenie i punkty wyjścia w zakresie szkoły to między innymi tematy związane z ze zrównoważonym rozwojem, konkursy uczniowskie lub, bardziej ogólnie mówiąc, dni i tygodnie projektowe, projekty i wycieczki klasowe, lub wizyty w miejscach, w których można uczyć się, ale poza szkołą. Projekty, które mogą być realizowane, są znane w Niemczech głównie ze względu na zrównoważony rozwój (tu ponownie można wtrącić różny kontekst regionalny). Można na przykład zainstalować i nadzorować system paneli słonecznych na dachu szkolnym, zasadzić ogród szkolny, zasadzić szkolny las, lub uwolnić szkołę od plastiku. Ponadto, istnieją także projekty społeczne, takie jak „szkoła bez rasizmu - szkoła z odwagą”, w których promowane są godność ludzka i wprowadzenie antyrasistowskiej kultury szkolnej.</a:t>
            </a:r>
          </a:p>
        </p:txBody>
      </p:sp>
      <p:sp>
        <p:nvSpPr>
          <p:cNvPr id="4" name="Symbol zastępczy numeru slajdu 3"/>
          <p:cNvSpPr>
            <a:spLocks noGrp="1"/>
          </p:cNvSpPr>
          <p:nvPr>
            <p:ph type="sldNum" sz="quarter" idx="5"/>
          </p:nvPr>
        </p:nvSpPr>
        <p:spPr/>
        <p:txBody>
          <a:bodyPr/>
          <a:lstStyle/>
          <a:p>
            <a:fld id="{FCBC9B78-5997-4B6F-A3E6-866FE8FC5311}" type="slidenum">
              <a:rPr lang="de-DE" smtClean="0"/>
              <a:t>7</a:t>
            </a:fld>
            <a:endParaRPr lang="de-DE"/>
          </a:p>
        </p:txBody>
      </p:sp>
    </p:spTree>
    <p:extLst>
      <p:ext uri="{BB962C8B-B14F-4D97-AF65-F5344CB8AC3E}">
        <p14:creationId xmlns:p14="http://schemas.microsoft.com/office/powerpoint/2010/main" val="419353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Centrum polis</a:t>
            </a:r>
          </a:p>
          <a:p>
            <a:r>
              <a:rPr lang="pl-PL" dirty="0"/>
              <a:t>Centrum polis to centralna instytucja usług edukacyjnych dla edukacji obywatelskiej w austriackich szkołach. Centrum pomaga nauczycielom w przeniesieniu edukacji obywatelskiej i dotyczącej praw człowieka do klasy szkolnej. Służy ona także jako platforma informacyjna i centrum doradztwa, regularnie tworzy nowe materiały dla zajęć prowadzonych w klasie, odgrywa rolę w dyskusjach na temat edukacji obywatelskiej na poziomie europejskim i austriackim. Ma istotną rolę w u szkoleniu nauczycieli i organizuje wydarzenia dla uczniów.</a:t>
            </a:r>
          </a:p>
          <a:p>
            <a:r>
              <a:rPr lang="pl-PL" dirty="0"/>
              <a:t>Centrum polis odnosi się do aktualnych spraw politycznych i aspektów praw człowieka i edukacji dotyczącej polityki Europejskiej.</a:t>
            </a:r>
          </a:p>
          <a:p>
            <a:r>
              <a:rPr lang="pl-PL" dirty="0"/>
              <a:t> </a:t>
            </a:r>
          </a:p>
          <a:p>
            <a:r>
              <a:rPr lang="pl-PL" dirty="0"/>
              <a:t>Dzięki zajęciom, które centrum polis ma w swojej ofercie, wspierane jest nauczanie ukierunkowane na umiejętności, którego celem jest świadomość polityczna, którą uczeń osiąga przez analizę. W tej kwestii nie chodzi głównie o przyswajanie dużej ilości wiedzy, ale o zajęcia, które umożliwiają uczniom naukę i myślenie o kwestiach politycznych i radzenie sobie z nimi. Zajęcia te są zatem związane z życiem i doświadczeniami samych uczniów.</a:t>
            </a:r>
          </a:p>
          <a:p>
            <a:r>
              <a:rPr lang="pl-PL" dirty="0"/>
              <a:t>Centrum polis ma w ofercie materiały edukacyjne, warsztaty i szkolenia, a także teksty dotyczące </a:t>
            </a:r>
            <a:r>
              <a:rPr lang="pl-PL" dirty="0" err="1"/>
              <a:t>międzyprzedmiotowej</a:t>
            </a:r>
            <a:r>
              <a:rPr lang="pl-PL" dirty="0"/>
              <a:t> edukacji politycznej i prowadzi konkursy dla uczniów oraz projekty na różne, głównie polityczne, tematy. Jednym z przykładów takich między przedmiotowych projektów jest CITIZED.</a:t>
            </a:r>
          </a:p>
          <a:p>
            <a:r>
              <a:rPr lang="pl-PL" dirty="0"/>
              <a:t> </a:t>
            </a:r>
          </a:p>
          <a:p>
            <a:r>
              <a:rPr lang="pl-PL" dirty="0"/>
              <a:t>Projekt CITIZED</a:t>
            </a:r>
          </a:p>
          <a:p>
            <a:r>
              <a:rPr lang="pl-PL" dirty="0"/>
              <a:t>Ten projekt centrum polis stworzony został celem wsparcia regulacji edukacyjnych ukierunkowanych na “zwiększenie akwizycji kompetencji społecznych i obywatelskich”. Jego szczegółowe cele to na przykład rozwijanie </a:t>
            </a:r>
            <a:r>
              <a:rPr lang="pl-PL" dirty="0" err="1"/>
              <a:t>kolaboratywnej</a:t>
            </a:r>
            <a:r>
              <a:rPr lang="pl-PL" dirty="0"/>
              <a:t> otwartej platformy i dawanie dostępu do przykładów dobrych praktyk i instrumentów metodologicznych dla umożliwienia szkołom wprowadzenia ogólnoszkolnych projektów edukacyjnych na temat obywatelstwa; w tym wypadku głównym wyrażeniem będzie podejście “sieci szkół demokratycznych”.</a:t>
            </a:r>
          </a:p>
        </p:txBody>
      </p:sp>
      <p:sp>
        <p:nvSpPr>
          <p:cNvPr id="4" name="Symbol zastępczy numeru slajdu 3"/>
          <p:cNvSpPr>
            <a:spLocks noGrp="1"/>
          </p:cNvSpPr>
          <p:nvPr>
            <p:ph type="sldNum" sz="quarter" idx="5"/>
          </p:nvPr>
        </p:nvSpPr>
        <p:spPr/>
        <p:txBody>
          <a:bodyPr/>
          <a:lstStyle/>
          <a:p>
            <a:fld id="{FCBC9B78-5997-4B6F-A3E6-866FE8FC5311}" type="slidenum">
              <a:rPr lang="de-DE" smtClean="0"/>
              <a:t>9</a:t>
            </a:fld>
            <a:endParaRPr lang="de-DE"/>
          </a:p>
        </p:txBody>
      </p:sp>
    </p:spTree>
    <p:extLst>
      <p:ext uri="{BB962C8B-B14F-4D97-AF65-F5344CB8AC3E}">
        <p14:creationId xmlns:p14="http://schemas.microsoft.com/office/powerpoint/2010/main" val="309727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Projekt „Stop </a:t>
            </a:r>
            <a:r>
              <a:rPr lang="pl-PL" dirty="0" err="1"/>
              <a:t>nasilju</a:t>
            </a:r>
            <a:r>
              <a:rPr lang="pl-PL" dirty="0"/>
              <a:t> </a:t>
            </a:r>
            <a:r>
              <a:rPr lang="pl-PL" dirty="0" err="1"/>
              <a:t>medu</a:t>
            </a:r>
            <a:r>
              <a:rPr lang="pl-PL" dirty="0"/>
              <a:t> </a:t>
            </a:r>
            <a:r>
              <a:rPr lang="pl-PL" dirty="0" err="1"/>
              <a:t>djecom</a:t>
            </a:r>
            <a:r>
              <a:rPr lang="pl-PL" dirty="0"/>
              <a:t>” jest chorwackim projektem UNICEF, który był prowadzony w chorwackich szkołach między 2003 a 2012. Prowadził go najpierw chorwacki UNICEF, a później ministerstwo edukacji. W ramach projektu każdej szkole zapewniono mentora, który miał pracować z nią nad obniżeniem przemocy pośród uczniów. W ciągu tych 10 lat działania projektu, 1500 nauczycieli i 150 000 uczniów ze 185 szkół wzięło udział w zajęciach projektowych. W efekcie projektu przemoc rówieśnicza w tych szkołach spadła o aż 50%, czyniąc go jednym z najbardziej skutecznych projektów na świecie.</a:t>
            </a:r>
          </a:p>
          <a:p>
            <a:r>
              <a:rPr lang="pl-PL" dirty="0"/>
              <a:t>Celem tego projektu było danie mocy sprawczej zarówno uczniom, jak i nauczycielom oraz zaangażowanie ich w prewencję przemocy szkolnej. Rozpoznawał on potrzebę holistycznego podejścia do tego problemu poprzez włączenie w działania całej szkoły.</a:t>
            </a:r>
          </a:p>
          <a:p>
            <a:r>
              <a:rPr lang="pl-PL" dirty="0"/>
              <a:t> </a:t>
            </a:r>
          </a:p>
          <a:p>
            <a:r>
              <a:rPr lang="pl-PL" dirty="0"/>
              <a:t>Wprowadzanie projektu w życie</a:t>
            </a:r>
          </a:p>
          <a:p>
            <a:r>
              <a:rPr lang="pl-PL" dirty="0"/>
              <a:t>Program był wprowadzany we współpracy z ekspertami, którzy pełnili rolę mentorów. Każda biorąca w nim udział szkoła miała mentora, który śledził pracę szkoły, kształcił jej nauczycieli i pomagał na przestrzeni całego roku szkolnego. Każdy nauczyciel przechodził przez rozwój profesjonalny. Udział uczniów był kluczowym elementem tego projektu. Każdy zespół klasowy decydował o swoich własnych wartościach, zasadach i konsekwencjach dla </a:t>
            </a:r>
            <a:r>
              <a:rPr lang="pl-PL" dirty="0" err="1"/>
              <a:t>zachowań</a:t>
            </a:r>
            <a:r>
              <a:rPr lang="pl-PL" dirty="0"/>
              <a:t> prześladowczych. Uczniowie budowali i wzmacniali swoje społeczno-emocjonalne umiejętności, byli uczeni, jak pomagać swoim rówieśnikom i zapewniać wsparcie innym dzieciom, które cierpią z powodu przemocy lub same zachowują się </a:t>
            </a:r>
            <a:r>
              <a:rPr lang="pl-PL" dirty="0" err="1"/>
              <a:t>przemocowo</a:t>
            </a:r>
            <a:r>
              <a:rPr lang="pl-PL" dirty="0"/>
              <a:t>. Szczególną uwagę zwracano na dzieci, które systematycznie sięgały po przemoc, tak, żeby zmieniły swoje zachowanie, kompensując za szkody, które wyrządziły innym oraz budując pewność siebie i zdolność odczuwania empatii wobec innych dzieci. Ewaluacja programu potwierdziła, że jest efektywny, kiedy jego postanowienia są egzekwowane spójnie i w całości. Program przykłada się do zwiększenia kompetencji nauczyciela i zmniejsza poczucie bezradności kadry szkolnej w zwalczaniu przemocy pośród dzieci. Każda szkoła dostała certyfikat Szkoły Wolnej od Przemocy, który był odnawiany co 3 lata. Ze względu na swój sukces, projekt został przetłumaczony na język angielski i zaadaptowany w innych krajach na całym świecie. Niestety, odkąd ministerstwo w przejęło projekt w 2012 roku, ewaluacje się zakończyły i statusy Szkół Wolnych od Przemocy uległy przeterminowaniu.</a:t>
            </a:r>
          </a:p>
        </p:txBody>
      </p:sp>
      <p:sp>
        <p:nvSpPr>
          <p:cNvPr id="4" name="Symbol zastępczy numeru slajdu 3"/>
          <p:cNvSpPr>
            <a:spLocks noGrp="1"/>
          </p:cNvSpPr>
          <p:nvPr>
            <p:ph type="sldNum" sz="quarter" idx="5"/>
          </p:nvPr>
        </p:nvSpPr>
        <p:spPr/>
        <p:txBody>
          <a:bodyPr/>
          <a:lstStyle/>
          <a:p>
            <a:fld id="{FCBC9B78-5997-4B6F-A3E6-866FE8FC5311}" type="slidenum">
              <a:rPr lang="de-DE" smtClean="0"/>
              <a:t>10</a:t>
            </a:fld>
            <a:endParaRPr lang="de-DE"/>
          </a:p>
        </p:txBody>
      </p:sp>
    </p:spTree>
    <p:extLst>
      <p:ext uri="{BB962C8B-B14F-4D97-AF65-F5344CB8AC3E}">
        <p14:creationId xmlns:p14="http://schemas.microsoft.com/office/powerpoint/2010/main" val="3277195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dirty="0"/>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11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a:xfrm>
            <a:off x="5732125" y="6133934"/>
            <a:ext cx="2673295" cy="365125"/>
          </a:xfrm>
          <a:prstGeom prst="rect">
            <a:avLst/>
          </a:prstGeom>
        </p:spPr>
        <p:txBody>
          <a:bodyPr/>
          <a:lstStyle/>
          <a:p>
            <a:fld id="{875C5F6B-F899-474F-B3F5-236DD4220A73}" type="datetime1">
              <a:rPr lang="en-US" smtClean="0"/>
              <a:t>5/6/2022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6256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a:xfrm>
            <a:off x="5732125" y="6133934"/>
            <a:ext cx="2673295" cy="365125"/>
          </a:xfrm>
          <a:prstGeom prst="rect">
            <a:avLst/>
          </a:prstGeom>
        </p:spPr>
        <p:txBody>
          <a:bodyPr/>
          <a:lstStyle/>
          <a:p>
            <a:fld id="{B54F2EFC-2893-4EC0-BCEF-6FD21B24FCA7}" type="datetime1">
              <a:rPr lang="en-US" smtClean="0"/>
              <a:t>5/6/2022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85041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693946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a:xfrm>
            <a:off x="5732125" y="6133934"/>
            <a:ext cx="2673295" cy="365125"/>
          </a:xfrm>
          <a:prstGeom prst="rect">
            <a:avLst/>
          </a:prstGeom>
        </p:spPr>
        <p:txBody>
          <a:bodyPr/>
          <a:lstStyle/>
          <a:p>
            <a:fld id="{0AFA615B-B440-437C-86D0-07671CB90CEA}" type="datetime1">
              <a:rPr lang="en-US" smtClean="0"/>
              <a:t>5/6/2022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93474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a:xfrm>
            <a:off x="5732125" y="6133934"/>
            <a:ext cx="2673295" cy="365125"/>
          </a:xfrm>
          <a:prstGeom prst="rect">
            <a:avLst/>
          </a:prstGeom>
        </p:spPr>
        <p:txBody>
          <a:bodyPr/>
          <a:lstStyle/>
          <a:p>
            <a:fld id="{9A4717E3-6A7D-413A-B85E-271413F3322C}" type="datetime1">
              <a:rPr lang="en-US" smtClean="0"/>
              <a:t>5/6/2022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95036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a:xfrm>
            <a:off x="5732125" y="6133934"/>
            <a:ext cx="2673295" cy="365125"/>
          </a:xfrm>
          <a:prstGeom prst="rect">
            <a:avLst/>
          </a:prstGeom>
        </p:spPr>
        <p:txBody>
          <a:bodyPr/>
          <a:lstStyle/>
          <a:p>
            <a:fld id="{6D3D693C-EB93-4524-854C-A8E6F813EC23}" type="datetime1">
              <a:rPr lang="en-US" smtClean="0"/>
              <a:t>5/6/2022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50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a:xfrm>
            <a:off x="5732125" y="6133934"/>
            <a:ext cx="2673295" cy="365125"/>
          </a:xfrm>
          <a:prstGeom prst="rect">
            <a:avLst/>
          </a:prstGeom>
        </p:spPr>
        <p:txBody>
          <a:bodyPr/>
          <a:lstStyle/>
          <a:p>
            <a:fld id="{EB5E61D0-8578-48CF-AEB0-5D5900F332D5}" type="datetime1">
              <a:rPr lang="en-US" smtClean="0"/>
              <a:t>5/6/2022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0462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a:xfrm>
            <a:off x="5732125" y="6133934"/>
            <a:ext cx="2673295" cy="365125"/>
          </a:xfrm>
          <a:prstGeom prst="rect">
            <a:avLst/>
          </a:prstGeom>
        </p:spPr>
        <p:txBody>
          <a:bodyPr/>
          <a:lstStyle/>
          <a:p>
            <a:fld id="{5FDA94C4-F574-411F-AA61-1B804426883D}" type="datetime1">
              <a:rPr lang="en-US" smtClean="0"/>
              <a:t>5/6/2022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7262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a:xfrm>
            <a:off x="5732125" y="6133934"/>
            <a:ext cx="2673295" cy="365125"/>
          </a:xfrm>
          <a:prstGeom prst="rect">
            <a:avLst/>
          </a:prstGeom>
        </p:spPr>
        <p:txBody>
          <a:bodyPr/>
          <a:lstStyle/>
          <a:p>
            <a:fld id="{680C1365-514D-4EB7-B78D-FE686657C8F3}" type="datetime1">
              <a:rPr lang="en-US" smtClean="0"/>
              <a:t>5/6/2022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490163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a:xfrm>
            <a:off x="5732125" y="6133934"/>
            <a:ext cx="2673295" cy="365125"/>
          </a:xfrm>
          <a:prstGeom prst="rect">
            <a:avLst/>
          </a:prstGeom>
        </p:spPr>
        <p:txBody>
          <a:bodyPr/>
          <a:lstStyle/>
          <a:p>
            <a:fld id="{DE8EB54C-ECE5-4C0F-8F1B-78B6B77BD90B}" type="datetime1">
              <a:rPr lang="en-US" smtClean="0"/>
              <a:t>5/6/2022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22160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496336"/>
            <a:ext cx="9238434" cy="861383"/>
          </a:xfrm>
          <a:prstGeom prst="rect">
            <a:avLst/>
          </a:prstGeom>
        </p:spPr>
        <p:txBody>
          <a:bodyPr vert="horz" lIns="91440" tIns="45720" rIns="91440" bIns="45720" rtlCol="0" anchor="b">
            <a:noAutofit/>
          </a:bodyPr>
          <a:lstStyle/>
          <a:p>
            <a:r>
              <a:rPr lang="en-US" dirty="0"/>
              <a:t>Webinar: </a:t>
            </a:r>
            <a:r>
              <a:rPr lang="en-US" dirty="0" err="1"/>
              <a:t>Titel</a:t>
            </a:r>
            <a:endParaRPr lang="en-US" dirty="0"/>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1543575"/>
            <a:ext cx="9238434" cy="4389928"/>
          </a:xfrm>
          <a:prstGeom prst="rect">
            <a:avLst/>
          </a:prstGeom>
        </p:spPr>
        <p:txBody>
          <a:bodyPr vert="horz" lIns="91440" tIns="45720" rIns="91440" bIns="45720" rtlCol="0">
            <a:normAutofit/>
          </a:bodyPr>
          <a:lstStyle/>
          <a:p>
            <a:pPr marL="342900" lvl="0" indent="-342900" algn="just">
              <a:lnSpc>
                <a:spcPct val="150000"/>
              </a:lnSpc>
              <a:spcAft>
                <a:spcPts val="800"/>
              </a:spcAft>
              <a:buFont typeface="Symbol" panose="05050102010706020507" pitchFamily="18" charset="2"/>
              <a:buBlip>
                <a:blip r:embed="rId14"/>
              </a:buBlip>
            </a:pPr>
            <a:r>
              <a:rPr lang="de-DE" sz="1800" dirty="0">
                <a:effectLst/>
                <a:latin typeface="Calibri" panose="020F0502020204030204" pitchFamily="34" charset="0"/>
                <a:ea typeface="Times New Roman" panose="02020603050405020304" pitchFamily="18" charset="0"/>
                <a:cs typeface="Times New Roman" panose="02020603050405020304" pitchFamily="18" charset="0"/>
              </a:rPr>
              <a:t>Clio</a:t>
            </a:r>
          </a:p>
          <a:p>
            <a:pPr marL="617220" lvl="1"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274924" y="62224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pic>
        <p:nvPicPr>
          <p:cNvPr id="8" name="Grafik 7"/>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2369659" y="2979800"/>
            <a:ext cx="5759450" cy="147955"/>
          </a:xfrm>
          <a:prstGeom prst="rect">
            <a:avLst/>
          </a:prstGeom>
        </p:spPr>
      </p:pic>
      <p:pic>
        <p:nvPicPr>
          <p:cNvPr id="9" name="Grafik 8"/>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867484" y="2979799"/>
            <a:ext cx="5759450" cy="147955"/>
          </a:xfrm>
          <a:prstGeom prst="rect">
            <a:avLst/>
          </a:prstGeom>
        </p:spPr>
      </p:pic>
      <p:pic>
        <p:nvPicPr>
          <p:cNvPr id="15" name="Grafik 14"/>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8610253" y="6156692"/>
            <a:ext cx="2057747" cy="441941"/>
          </a:xfrm>
          <a:prstGeom prst="rect">
            <a:avLst/>
          </a:prstGeom>
        </p:spPr>
      </p:pic>
      <p:pic>
        <p:nvPicPr>
          <p:cNvPr id="16" name="Grafik 15"/>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29566" y="6031684"/>
            <a:ext cx="852240" cy="626654"/>
          </a:xfrm>
          <a:prstGeom prst="rect">
            <a:avLst/>
          </a:prstGeom>
        </p:spPr>
      </p:pic>
      <p:grpSp>
        <p:nvGrpSpPr>
          <p:cNvPr id="17" name="Gruppieren 16"/>
          <p:cNvGrpSpPr/>
          <p:nvPr userDrawn="1"/>
        </p:nvGrpSpPr>
        <p:grpSpPr>
          <a:xfrm>
            <a:off x="2478250" y="6157325"/>
            <a:ext cx="4716341" cy="441308"/>
            <a:chOff x="0" y="0"/>
            <a:chExt cx="4544882" cy="467360"/>
          </a:xfrm>
        </p:grpSpPr>
        <p:sp>
          <p:nvSpPr>
            <p:cNvPr id="18" name="Textfeld 27"/>
            <p:cNvSpPr txBox="1"/>
            <p:nvPr userDrawn="1"/>
          </p:nvSpPr>
          <p:spPr>
            <a:xfrm>
              <a:off x="0" y="0"/>
              <a:ext cx="739588" cy="46736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2200" b="1">
                  <a:effectLst/>
                  <a:latin typeface="Calibri" panose="020F0502020204030204" pitchFamily="34" charset="0"/>
                  <a:ea typeface="Calibri" panose="020F0502020204030204" pitchFamily="34" charset="0"/>
                  <a:cs typeface="Calibri" panose="020F0502020204030204" pitchFamily="34" charset="0"/>
                </a:rPr>
                <a:t>CLIO</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feld 28"/>
            <p:cNvSpPr txBox="1"/>
            <p:nvPr userDrawn="1"/>
          </p:nvSpPr>
          <p:spPr>
            <a:xfrm>
              <a:off x="632012" y="85165"/>
              <a:ext cx="3912870" cy="31178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Challenging Hostile Views and Fostering Civic Competences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809780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dt="0"/>
  <p:txStyles>
    <p:titleStyle>
      <a:lvl1pPr algn="ctr" defTabSz="914400" rtl="0" eaLnBrk="1" latinLnBrk="0" hangingPunct="1">
        <a:lnSpc>
          <a:spcPct val="120000"/>
        </a:lnSpc>
        <a:spcBef>
          <a:spcPct val="0"/>
        </a:spcBef>
        <a:buNone/>
        <a:defRPr sz="3200" b="1" kern="1200" cap="all" spc="600"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30000"/>
        </a:lnSpc>
        <a:spcBef>
          <a:spcPts val="1000"/>
        </a:spcBef>
        <a:buSzPct val="85000"/>
        <a:buFont typeface="Arial" panose="020B0604020202020204" pitchFamily="34" charset="0"/>
        <a:buNone/>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jpeg"/><Relationship Id="rId4" Type="http://schemas.openxmlformats.org/officeDocument/2006/relationships/notesSlide" Target="../notesSlides/notesSlide1.xml"/><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1437179" y="3043781"/>
            <a:ext cx="8970286" cy="679269"/>
          </a:xfrm>
          <a:prstGeom prst="rect">
            <a:avLst/>
          </a:prstGeom>
          <a:solidFill>
            <a:schemeClr val="bg1"/>
          </a:solidFill>
          <a:ln>
            <a:solidFill>
              <a:schemeClr val="tx1"/>
            </a:solidFill>
          </a:ln>
          <a:effectLst/>
        </p:spPr>
        <p:txBody>
          <a:bodyPr wrap="square" rtlCol="0">
            <a:spAutoFit/>
          </a:bodyPr>
          <a:lstStyle/>
          <a:p>
            <a:endParaRPr lang="de-DE" dirty="0"/>
          </a:p>
        </p:txBody>
      </p:sp>
      <p:sp>
        <p:nvSpPr>
          <p:cNvPr id="2" name="Titel 1"/>
          <p:cNvSpPr>
            <a:spLocks noGrp="1"/>
          </p:cNvSpPr>
          <p:nvPr>
            <p:ph type="ctrTitle"/>
          </p:nvPr>
        </p:nvSpPr>
        <p:spPr>
          <a:xfrm>
            <a:off x="2775719" y="694105"/>
            <a:ext cx="6743991" cy="2483397"/>
          </a:xfrm>
        </p:spPr>
        <p:txBody>
          <a:bodyPr anchor="ctr"/>
          <a:lstStyle/>
          <a:p>
            <a:pPr lvl="0" algn="ctr">
              <a:lnSpc>
                <a:spcPct val="130000"/>
              </a:lnSpc>
              <a:spcBef>
                <a:spcPts val="1000"/>
              </a:spcBef>
              <a:buSzPct val="85000"/>
            </a:pPr>
            <a:r>
              <a:rPr lang="de-DE" sz="4000" u="sng" dirty="0"/>
              <a:t>Webinar 2</a:t>
            </a:r>
            <a:br>
              <a:rPr lang="de-DE" sz="4000" dirty="0"/>
            </a:br>
            <a:r>
              <a:rPr lang="pl-PL" sz="4000" b="0" cap="none" spc="0" dirty="0">
                <a:solidFill>
                  <a:prstClr val="black"/>
                </a:solidFill>
                <a:ea typeface="+mn-ea"/>
              </a:rPr>
              <a:t>Edukacja obywatelska jako działanie skierowane do całej społeczności szkolnej</a:t>
            </a:r>
            <a:br>
              <a:rPr lang="en-US" sz="1800" b="0" i="1" cap="none" spc="0" dirty="0">
                <a:solidFill>
                  <a:prstClr val="black"/>
                </a:solidFill>
                <a:latin typeface="Trade Gothic Next Light"/>
                <a:ea typeface="+mn-ea"/>
                <a:cs typeface="+mn-cs"/>
              </a:rPr>
            </a:br>
            <a:endParaRPr lang="de-DE" sz="4800" dirty="0"/>
          </a:p>
        </p:txBody>
      </p:sp>
      <p:pic>
        <p:nvPicPr>
          <p:cNvPr id="5" name="Grafik 4">
            <a:extLst>
              <a:ext uri="{FF2B5EF4-FFF2-40B4-BE49-F238E27FC236}">
                <a16:creationId xmlns:a16="http://schemas.microsoft.com/office/drawing/2014/main" id="{BDC46113-88E0-4945-A1A9-723B1DF838A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838" y="3224209"/>
            <a:ext cx="2762643" cy="396000"/>
          </a:xfrm>
          <a:prstGeom prst="rect">
            <a:avLst/>
          </a:prstGeom>
        </p:spPr>
      </p:pic>
      <p:pic>
        <p:nvPicPr>
          <p:cNvPr id="6" name="Grafik 5" descr="Ein Bild, das Text, rot, Gerät, Schild enthält.&#10;&#10;Automatisch generierte Beschreibung">
            <a:extLst>
              <a:ext uri="{FF2B5EF4-FFF2-40B4-BE49-F238E27FC236}">
                <a16:creationId xmlns:a16="http://schemas.microsoft.com/office/drawing/2014/main" id="{6751ED4C-9DFB-4820-A042-FB2ED4936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351" y="3213357"/>
            <a:ext cx="1178459" cy="396000"/>
          </a:xfrm>
          <a:prstGeom prst="rect">
            <a:avLst/>
          </a:prstGeom>
        </p:spPr>
      </p:pic>
      <p:pic>
        <p:nvPicPr>
          <p:cNvPr id="7" name="Grafik 6">
            <a:extLst>
              <a:ext uri="{FF2B5EF4-FFF2-40B4-BE49-F238E27FC236}">
                <a16:creationId xmlns:a16="http://schemas.microsoft.com/office/drawing/2014/main" id="{97A3104A-5525-427E-8A19-DA62DA9B89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24322" y="3213357"/>
            <a:ext cx="396000" cy="396000"/>
          </a:xfrm>
          <a:prstGeom prst="rect">
            <a:avLst/>
          </a:prstGeom>
        </p:spPr>
      </p:pic>
      <p:pic>
        <p:nvPicPr>
          <p:cNvPr id="8" name="Grafik 7">
            <a:extLst>
              <a:ext uri="{FF2B5EF4-FFF2-40B4-BE49-F238E27FC236}">
                <a16:creationId xmlns:a16="http://schemas.microsoft.com/office/drawing/2014/main" id="{870E5D45-92A1-4B8E-8CE7-7185235E9BC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91313" y="3185415"/>
            <a:ext cx="396000" cy="396000"/>
          </a:xfrm>
          <a:prstGeom prst="rect">
            <a:avLst/>
          </a:prstGeom>
        </p:spPr>
      </p:pic>
      <p:pic>
        <p:nvPicPr>
          <p:cNvPr id="9" name="Grafik 8">
            <a:extLst>
              <a:ext uri="{FF2B5EF4-FFF2-40B4-BE49-F238E27FC236}">
                <a16:creationId xmlns:a16="http://schemas.microsoft.com/office/drawing/2014/main" id="{DC84A240-06C1-45AB-8770-67AFECFA18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00348" y="3213357"/>
            <a:ext cx="381305" cy="396000"/>
          </a:xfrm>
          <a:prstGeom prst="rect">
            <a:avLst/>
          </a:prstGeom>
        </p:spPr>
      </p:pic>
      <p:pic>
        <p:nvPicPr>
          <p:cNvPr id="10" name="Grafik 9">
            <a:extLst>
              <a:ext uri="{FF2B5EF4-FFF2-40B4-BE49-F238E27FC236}">
                <a16:creationId xmlns:a16="http://schemas.microsoft.com/office/drawing/2014/main" id="{72656132-DC56-4C85-B898-F6E763168F0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302042" y="3185415"/>
            <a:ext cx="2114239" cy="396000"/>
          </a:xfrm>
          <a:prstGeom prst="rect">
            <a:avLst/>
          </a:prstGeom>
        </p:spPr>
      </p:pic>
      <p:sp>
        <p:nvSpPr>
          <p:cNvPr id="12" name="Rechteck 11"/>
          <p:cNvSpPr/>
          <p:nvPr/>
        </p:nvSpPr>
        <p:spPr>
          <a:xfrm>
            <a:off x="1361783" y="3738876"/>
            <a:ext cx="8970285" cy="461665"/>
          </a:xfrm>
          <a:prstGeom prst="rect">
            <a:avLst/>
          </a:prstGeom>
        </p:spPr>
        <p:txBody>
          <a:bodyPr wrap="square">
            <a:spAutoFit/>
          </a:bodyPr>
          <a:lstStyle/>
          <a:p>
            <a:r>
              <a:rPr lang="pl-PL"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Niniejszy projekt został sfinansowany przy wsparciu Komisji Europejskiej. Ta publikacja odzwierciedla jedynie poglądy jej autorów. Komisja nie bierze odpowiedzialności za wykorzystanie niniejszej treści w niestosowny sposób. Numer projektu:</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2019-1-DE02-KA202-006185</a:t>
            </a:r>
            <a:endParaRPr lang="de-DE" sz="1200" dirty="0"/>
          </a:p>
        </p:txBody>
      </p:sp>
      <p:pic>
        <p:nvPicPr>
          <p:cNvPr id="13" name="Grafik 12"/>
          <p:cNvPicPr/>
          <p:nvPr/>
        </p:nvPicPr>
        <p:blipFill>
          <a:blip r:embed="rId11">
            <a:extLst>
              <a:ext uri="{28A0092B-C50C-407E-A947-70E740481C1C}">
                <a14:useLocalDpi xmlns:a14="http://schemas.microsoft.com/office/drawing/2010/main" val="0"/>
              </a:ext>
            </a:extLst>
          </a:blip>
          <a:srcRect/>
          <a:stretch>
            <a:fillRect/>
          </a:stretch>
        </p:blipFill>
        <p:spPr bwMode="auto">
          <a:xfrm>
            <a:off x="1480838" y="5205421"/>
            <a:ext cx="1800225" cy="632460"/>
          </a:xfrm>
          <a:prstGeom prst="rect">
            <a:avLst/>
          </a:prstGeom>
          <a:noFill/>
          <a:ln>
            <a:noFill/>
          </a:ln>
        </p:spPr>
      </p:pic>
      <p:sp>
        <p:nvSpPr>
          <p:cNvPr id="14" name="Rechteck 13"/>
          <p:cNvSpPr/>
          <p:nvPr/>
        </p:nvSpPr>
        <p:spPr>
          <a:xfrm>
            <a:off x="3251336" y="5205421"/>
            <a:ext cx="3137977" cy="610936"/>
          </a:xfrm>
          <a:prstGeom prst="rect">
            <a:avLst/>
          </a:prstGeom>
        </p:spPr>
        <p:txBody>
          <a:bodyPr wrap="square">
            <a:spAutoFit/>
          </a:bodyPr>
          <a:lstStyle/>
          <a:p>
            <a:pPr>
              <a:lnSpc>
                <a:spcPct val="107000"/>
              </a:lnSpc>
              <a:spcAft>
                <a:spcPts val="800"/>
              </a:spcAft>
            </a:pPr>
            <a:r>
              <a:rPr lang="pl-PL" sz="1050" dirty="0">
                <a:latin typeface="Calibri" panose="020F0502020204030204" pitchFamily="34" charset="0"/>
                <a:ea typeface="Calibri" panose="020F0502020204030204" pitchFamily="34" charset="0"/>
                <a:cs typeface="Times New Roman" panose="02020603050405020304" pitchFamily="18" charset="0"/>
              </a:rPr>
              <a:t>This document by </a:t>
            </a:r>
            <a:r>
              <a:rPr lang="en-GB" sz="1050" dirty="0">
                <a:latin typeface="Calibri" panose="020F0502020204030204" pitchFamily="34" charset="0"/>
                <a:ea typeface="Calibri" panose="020F0502020204030204" pitchFamily="34" charset="0"/>
                <a:cs typeface="Times New Roman" panose="02020603050405020304" pitchFamily="18" charset="0"/>
              </a:rPr>
              <a:t>Clio</a:t>
            </a:r>
            <a:r>
              <a:rPr lang="pl-PL" sz="1050" dirty="0">
                <a:latin typeface="Calibri" panose="020F0502020204030204" pitchFamily="34" charset="0"/>
                <a:ea typeface="Calibri" panose="020F0502020204030204" pitchFamily="34" charset="0"/>
                <a:cs typeface="Times New Roman" panose="02020603050405020304" pitchFamily="18" charset="0"/>
              </a:rPr>
              <a:t> is licensed under CC BY-SA 4.0. </a:t>
            </a:r>
            <a:br>
              <a:rPr lang="pl-PL" sz="1050" dirty="0">
                <a:latin typeface="Calibri" panose="020F0502020204030204" pitchFamily="34" charset="0"/>
                <a:ea typeface="Calibri" panose="020F0502020204030204" pitchFamily="34" charset="0"/>
                <a:cs typeface="Times New Roman" panose="02020603050405020304" pitchFamily="18" charset="0"/>
              </a:rPr>
            </a:br>
            <a:r>
              <a:rPr lang="pl-PL" sz="1050" dirty="0">
                <a:latin typeface="Calibri" panose="020F0502020204030204" pitchFamily="34" charset="0"/>
                <a:ea typeface="Calibri" panose="020F0502020204030204" pitchFamily="34" charset="0"/>
                <a:cs typeface="Times New Roman" panose="02020603050405020304" pitchFamily="18" charset="0"/>
              </a:rPr>
              <a:t>To view a copy of this license, visit</a:t>
            </a:r>
            <a:br>
              <a:rPr lang="pl-PL" sz="1050" dirty="0">
                <a:latin typeface="Calibri" panose="020F0502020204030204" pitchFamily="34" charset="0"/>
                <a:ea typeface="Calibri" panose="020F0502020204030204" pitchFamily="34" charset="0"/>
                <a:cs typeface="Times New Roman" panose="02020603050405020304" pitchFamily="18" charset="0"/>
              </a:rPr>
            </a:br>
            <a:r>
              <a:rPr lang="pl-PL" sz="1050" dirty="0">
                <a:latin typeface="Calibri" panose="020F0502020204030204" pitchFamily="34" charset="0"/>
                <a:ea typeface="Calibri" panose="020F0502020204030204" pitchFamily="34" charset="0"/>
                <a:cs typeface="Times New Roman" panose="02020603050405020304" pitchFamily="18" charset="0"/>
              </a:rPr>
              <a:t>https://creativecommons.org/licenses/by-sa/4.0</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w2s1">
            <a:hlinkClick r:id="" action="ppaction://media"/>
            <a:extLst>
              <a:ext uri="{FF2B5EF4-FFF2-40B4-BE49-F238E27FC236}">
                <a16:creationId xmlns:a16="http://schemas.microsoft.com/office/drawing/2014/main" id="{A1C5ABA5-2661-CA4B-3C59-E5EBE5D649F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6038" y="694105"/>
            <a:ext cx="609600" cy="609600"/>
          </a:xfrm>
          <a:prstGeom prst="rect">
            <a:avLst/>
          </a:prstGeom>
        </p:spPr>
      </p:pic>
    </p:spTree>
    <p:extLst>
      <p:ext uri="{BB962C8B-B14F-4D97-AF65-F5344CB8AC3E}">
        <p14:creationId xmlns:p14="http://schemas.microsoft.com/office/powerpoint/2010/main" val="4031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Przykład 2: Powstrzymać przemoc wśród dzieci (Stop </a:t>
            </a:r>
            <a:r>
              <a:rPr lang="pl-PL" dirty="0" err="1"/>
              <a:t>nasilju</a:t>
            </a:r>
            <a:r>
              <a:rPr lang="pl-PL" dirty="0"/>
              <a:t> </a:t>
            </a:r>
            <a:r>
              <a:rPr lang="pl-PL" dirty="0" err="1"/>
              <a:t>među</a:t>
            </a:r>
            <a:r>
              <a:rPr lang="pl-PL" dirty="0"/>
              <a:t> </a:t>
            </a:r>
            <a:r>
              <a:rPr lang="pl-PL" dirty="0" err="1"/>
              <a:t>djecom</a:t>
            </a:r>
            <a:r>
              <a:rPr lang="pl-PL" dirty="0"/>
              <a:t>)</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Chorwacki projekt UNICEF</a:t>
            </a:r>
          </a:p>
          <a:p>
            <a:pPr marL="285750" indent="-285750">
              <a:buFont typeface="Arial" panose="020B0604020202020204" pitchFamily="34" charset="0"/>
              <a:buChar char="•"/>
            </a:pPr>
            <a:r>
              <a:rPr lang="pl-PL" dirty="0"/>
              <a:t>185 szkół, 1500 nauczycieli, 150 000 uczniów</a:t>
            </a:r>
          </a:p>
          <a:p>
            <a:pPr marL="285750" indent="-285750">
              <a:buFont typeface="Arial" panose="020B0604020202020204" pitchFamily="34" charset="0"/>
              <a:buChar char="•"/>
            </a:pPr>
            <a:r>
              <a:rPr lang="pl-PL" dirty="0"/>
              <a:t>spadek przemocy w szkołach o 50%</a:t>
            </a:r>
          </a:p>
          <a:p>
            <a:pPr marL="285750" indent="-285750">
              <a:buFont typeface="Arial" panose="020B0604020202020204" pitchFamily="34" charset="0"/>
              <a:buChar char="•"/>
            </a:pPr>
            <a:r>
              <a:rPr lang="pl-PL" dirty="0"/>
              <a:t>„eksportowany” do innych krajów</a:t>
            </a:r>
          </a:p>
          <a:p>
            <a:pPr marL="285750" indent="-285750">
              <a:buFont typeface="Arial" panose="020B0604020202020204" pitchFamily="34" charset="0"/>
              <a:buChar char="•"/>
            </a:pPr>
            <a:r>
              <a:rPr lang="pl-PL" dirty="0"/>
              <a:t>podręcznik dla bezpiecznego i pozwalającego rozwijać umiejętności środowiska w szkole - </a:t>
            </a:r>
            <a:r>
              <a:rPr lang="pl-PL" dirty="0" err="1"/>
              <a:t>Programme</a:t>
            </a:r>
            <a:r>
              <a:rPr lang="pl-PL" dirty="0"/>
              <a:t> </a:t>
            </a:r>
            <a:r>
              <a:rPr lang="pl-PL" dirty="0" err="1"/>
              <a:t>Handbook</a:t>
            </a:r>
            <a:r>
              <a:rPr lang="pl-PL" dirty="0"/>
              <a:t> - for a </a:t>
            </a:r>
            <a:r>
              <a:rPr lang="pl-PL" dirty="0" err="1"/>
              <a:t>safe</a:t>
            </a:r>
            <a:r>
              <a:rPr lang="pl-PL" dirty="0"/>
              <a:t> and </a:t>
            </a:r>
            <a:r>
              <a:rPr lang="pl-PL" dirty="0" err="1"/>
              <a:t>enabling</a:t>
            </a:r>
            <a:r>
              <a:rPr lang="pl-PL" dirty="0"/>
              <a:t> environment in </a:t>
            </a:r>
            <a:r>
              <a:rPr lang="pl-PL" dirty="0" err="1"/>
              <a:t>schools</a:t>
            </a:r>
            <a:r>
              <a:rPr lang="pl-PL" dirty="0"/>
              <a:t> .pdf (unicef.org)</a:t>
            </a:r>
          </a:p>
          <a:p>
            <a:pPr marL="342900" indent="-342900">
              <a:buFont typeface="+mj-lt"/>
              <a:buAutoNum type="arabicPeriod"/>
            </a:pPr>
            <a:endParaRPr lang="de-DE" dirty="0"/>
          </a:p>
        </p:txBody>
      </p:sp>
      <p:pic>
        <p:nvPicPr>
          <p:cNvPr id="4" name="Obraz 3">
            <a:extLst>
              <a:ext uri="{FF2B5EF4-FFF2-40B4-BE49-F238E27FC236}">
                <a16:creationId xmlns:a16="http://schemas.microsoft.com/office/drawing/2014/main" id="{68185891-B1FB-A4AD-2A90-1ADDD0E8EE2B}"/>
              </a:ext>
            </a:extLst>
          </p:cNvPr>
          <p:cNvPicPr>
            <a:picLocks noChangeAspect="1"/>
          </p:cNvPicPr>
          <p:nvPr/>
        </p:nvPicPr>
        <p:blipFill>
          <a:blip r:embed="rId5"/>
          <a:stretch>
            <a:fillRect/>
          </a:stretch>
        </p:blipFill>
        <p:spPr>
          <a:xfrm>
            <a:off x="7565964" y="1903004"/>
            <a:ext cx="3779848" cy="2359356"/>
          </a:xfrm>
          <a:prstGeom prst="rect">
            <a:avLst/>
          </a:prstGeom>
        </p:spPr>
      </p:pic>
      <p:pic>
        <p:nvPicPr>
          <p:cNvPr id="5" name="w2s10">
            <a:hlinkClick r:id="" action="ppaction://media"/>
            <a:extLst>
              <a:ext uri="{FF2B5EF4-FFF2-40B4-BE49-F238E27FC236}">
                <a16:creationId xmlns:a16="http://schemas.microsoft.com/office/drawing/2014/main" id="{9E73AEF4-8925-D002-8DB0-9D1BF4C446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9566" y="740645"/>
            <a:ext cx="609600" cy="609600"/>
          </a:xfrm>
          <a:prstGeom prst="rect">
            <a:avLst/>
          </a:prstGeom>
        </p:spPr>
      </p:pic>
    </p:spTree>
    <p:extLst>
      <p:ext uri="{BB962C8B-B14F-4D97-AF65-F5344CB8AC3E}">
        <p14:creationId xmlns:p14="http://schemas.microsoft.com/office/powerpoint/2010/main" val="129146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Przykład 3:</a:t>
            </a:r>
            <a:br>
              <a:rPr lang="pl-PL" dirty="0"/>
            </a:br>
            <a:r>
              <a:rPr lang="pl-PL" dirty="0"/>
              <a:t>Szkoła bez rasizmu (</a:t>
            </a:r>
            <a:r>
              <a:rPr lang="pl-PL" dirty="0" err="1"/>
              <a:t>Schule</a:t>
            </a:r>
            <a:r>
              <a:rPr lang="pl-PL" dirty="0"/>
              <a:t> </a:t>
            </a:r>
            <a:r>
              <a:rPr lang="pl-PL" dirty="0" err="1"/>
              <a:t>ohne</a:t>
            </a:r>
            <a:r>
              <a:rPr lang="pl-PL" dirty="0"/>
              <a:t> </a:t>
            </a:r>
            <a:r>
              <a:rPr lang="pl-PL" dirty="0" err="1"/>
              <a:t>Rassismus</a:t>
            </a:r>
            <a:r>
              <a:rPr lang="pl-PL" dirty="0"/>
              <a:t>)</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dwa projekty i ogólnokrajowe sieci współpracy szkół</a:t>
            </a:r>
          </a:p>
          <a:p>
            <a:pPr marL="285750" indent="-285750">
              <a:buFont typeface="Arial" panose="020B0604020202020204" pitchFamily="34" charset="0"/>
              <a:buChar char="•"/>
            </a:pPr>
            <a:r>
              <a:rPr lang="pl-PL" dirty="0"/>
              <a:t>oparte na inicjatywie jednostki</a:t>
            </a:r>
          </a:p>
          <a:p>
            <a:pPr marL="285750" indent="-285750">
              <a:buFont typeface="Arial" panose="020B0604020202020204" pitchFamily="34" charset="0"/>
              <a:buChar char="•"/>
            </a:pPr>
            <a:r>
              <a:rPr lang="pl-PL" dirty="0"/>
              <a:t>ukierunkowane na zwalczanie wszystkich ideologii nierówności</a:t>
            </a:r>
          </a:p>
          <a:p>
            <a:pPr marL="285750" indent="-285750">
              <a:buFont typeface="Arial" panose="020B0604020202020204" pitchFamily="34" charset="0"/>
              <a:buChar char="•"/>
            </a:pPr>
            <a:r>
              <a:rPr lang="pl-PL" dirty="0"/>
              <a:t>trening odwagi obywatelskiej</a:t>
            </a:r>
          </a:p>
          <a:p>
            <a:pPr marL="285750" indent="-285750">
              <a:buFont typeface="Arial" panose="020B0604020202020204" pitchFamily="34" charset="0"/>
              <a:buChar char="•"/>
            </a:pPr>
            <a:r>
              <a:rPr lang="pl-PL" dirty="0"/>
              <a:t>zbudowany na koncepcji edukacji demokratycznej</a:t>
            </a:r>
          </a:p>
          <a:p>
            <a:endParaRPr lang="de-DE" dirty="0"/>
          </a:p>
        </p:txBody>
      </p:sp>
      <p:pic>
        <p:nvPicPr>
          <p:cNvPr id="4" name="Obraz 3">
            <a:extLst>
              <a:ext uri="{FF2B5EF4-FFF2-40B4-BE49-F238E27FC236}">
                <a16:creationId xmlns:a16="http://schemas.microsoft.com/office/drawing/2014/main" id="{8F9ABAE4-649D-FB74-7655-A37B940F1D0F}"/>
              </a:ext>
            </a:extLst>
          </p:cNvPr>
          <p:cNvPicPr>
            <a:picLocks noChangeAspect="1"/>
          </p:cNvPicPr>
          <p:nvPr/>
        </p:nvPicPr>
        <p:blipFill>
          <a:blip r:embed="rId5"/>
          <a:stretch>
            <a:fillRect/>
          </a:stretch>
        </p:blipFill>
        <p:spPr>
          <a:xfrm>
            <a:off x="8198985" y="2654741"/>
            <a:ext cx="3109229" cy="1548518"/>
          </a:xfrm>
          <a:prstGeom prst="rect">
            <a:avLst/>
          </a:prstGeom>
        </p:spPr>
      </p:pic>
      <p:pic>
        <p:nvPicPr>
          <p:cNvPr id="5" name="w2s11">
            <a:hlinkClick r:id="" action="ppaction://media"/>
            <a:extLst>
              <a:ext uri="{FF2B5EF4-FFF2-40B4-BE49-F238E27FC236}">
                <a16:creationId xmlns:a16="http://schemas.microsoft.com/office/drawing/2014/main" id="{78502F9D-27EE-0865-B12D-C7752A38BA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9566" y="435845"/>
            <a:ext cx="609600" cy="609600"/>
          </a:xfrm>
          <a:prstGeom prst="rect">
            <a:avLst/>
          </a:prstGeom>
        </p:spPr>
      </p:pic>
    </p:spTree>
    <p:extLst>
      <p:ext uri="{BB962C8B-B14F-4D97-AF65-F5344CB8AC3E}">
        <p14:creationId xmlns:p14="http://schemas.microsoft.com/office/powerpoint/2010/main" val="256123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a:xfrm>
            <a:off x="1429566" y="1598338"/>
            <a:ext cx="9238434" cy="857559"/>
          </a:xfrm>
        </p:spPr>
        <p:txBody>
          <a:bodyPr/>
          <a:lstStyle/>
          <a:p>
            <a:r>
              <a:rPr lang="pl-PL" dirty="0"/>
              <a:t>Przykład 4: Szkoła przyjazna prawom człowieka – jak przeciwdziałać wykluczeniu i przemocy w szkole</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29566" y="2497104"/>
            <a:ext cx="9238434" cy="3810000"/>
          </a:xfrm>
        </p:spPr>
        <p:txBody>
          <a:bodyPr/>
          <a:lstStyle/>
          <a:p>
            <a:pPr marL="285750" indent="-285750">
              <a:buFont typeface="Arial" panose="020B0604020202020204" pitchFamily="34" charset="0"/>
              <a:buChar char="•"/>
            </a:pPr>
            <a:r>
              <a:rPr lang="pl-PL" dirty="0"/>
              <a:t>systemowy program prowadzony w szkołach podstawowych w Warszawie</a:t>
            </a:r>
          </a:p>
          <a:p>
            <a:pPr marL="285750" indent="-285750">
              <a:buFont typeface="Arial" panose="020B0604020202020204" pitchFamily="34" charset="0"/>
              <a:buChar char="•"/>
            </a:pPr>
            <a:r>
              <a:rPr lang="pl-PL" dirty="0"/>
              <a:t>oparty na diagnozie potrzeb</a:t>
            </a:r>
          </a:p>
          <a:p>
            <a:pPr marL="285750" indent="-285750">
              <a:buFont typeface="Arial" panose="020B0604020202020204" pitchFamily="34" charset="0"/>
              <a:buChar char="•"/>
            </a:pPr>
            <a:r>
              <a:rPr lang="pl-PL" dirty="0"/>
              <a:t>angażowanie całej społeczności szkolnej: uczniów, nauczycieli, kadry niepedagogicznej i rodziców</a:t>
            </a:r>
          </a:p>
          <a:p>
            <a:pPr marL="285750" indent="-285750">
              <a:buFont typeface="Arial" panose="020B0604020202020204" pitchFamily="34" charset="0"/>
              <a:buChar char="•"/>
            </a:pPr>
            <a:r>
              <a:rPr lang="pl-PL" dirty="0"/>
              <a:t>ukierunkowanie na uczenie praw człowieka, podnoszenie umiejętności komunikacyjnych, umiejętność rozwiązywania konfliktów, akceptację różnorodności, aktywny udział oraz reagowanie na przemoc</a:t>
            </a:r>
          </a:p>
          <a:p>
            <a:endParaRPr lang="de-DE" dirty="0"/>
          </a:p>
        </p:txBody>
      </p:sp>
      <p:pic>
        <p:nvPicPr>
          <p:cNvPr id="4" name="Obraz 3">
            <a:extLst>
              <a:ext uri="{FF2B5EF4-FFF2-40B4-BE49-F238E27FC236}">
                <a16:creationId xmlns:a16="http://schemas.microsoft.com/office/drawing/2014/main" id="{7D61618B-543A-F741-45BA-9B531D525380}"/>
              </a:ext>
            </a:extLst>
          </p:cNvPr>
          <p:cNvPicPr>
            <a:picLocks noChangeAspect="1"/>
          </p:cNvPicPr>
          <p:nvPr/>
        </p:nvPicPr>
        <p:blipFill>
          <a:blip r:embed="rId5"/>
          <a:stretch>
            <a:fillRect/>
          </a:stretch>
        </p:blipFill>
        <p:spPr>
          <a:xfrm>
            <a:off x="9170528" y="1774264"/>
            <a:ext cx="2316588" cy="1647782"/>
          </a:xfrm>
          <a:prstGeom prst="rect">
            <a:avLst/>
          </a:prstGeom>
        </p:spPr>
      </p:pic>
      <p:pic>
        <p:nvPicPr>
          <p:cNvPr id="5" name="w2s12">
            <a:hlinkClick r:id="" action="ppaction://media"/>
            <a:extLst>
              <a:ext uri="{FF2B5EF4-FFF2-40B4-BE49-F238E27FC236}">
                <a16:creationId xmlns:a16="http://schemas.microsoft.com/office/drawing/2014/main" id="{C860ECEB-2E18-90FD-AB91-63F822FBDC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66" y="1164664"/>
            <a:ext cx="609600" cy="609600"/>
          </a:xfrm>
          <a:prstGeom prst="rect">
            <a:avLst/>
          </a:prstGeom>
        </p:spPr>
      </p:pic>
    </p:spTree>
    <p:extLst>
      <p:ext uri="{BB962C8B-B14F-4D97-AF65-F5344CB8AC3E}">
        <p14:creationId xmlns:p14="http://schemas.microsoft.com/office/powerpoint/2010/main" val="289001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4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Wskazówki dotyczące literatury, stron internetowych i blogów w obszarach partnerskich</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29566" y="1903004"/>
            <a:ext cx="9238434" cy="4192996"/>
          </a:xfrm>
        </p:spPr>
        <p:txBody>
          <a:bodyPr>
            <a:normAutofit/>
          </a:bodyPr>
          <a:lstStyle/>
          <a:p>
            <a:r>
              <a:rPr lang="en-US" dirty="0" err="1"/>
              <a:t>Bîrzéa</a:t>
            </a:r>
            <a:r>
              <a:rPr lang="en-US" dirty="0"/>
              <a:t>, César (2000): Project on “Education für Democratic Citizenship”: Education for Democratic Citizenship: A Lifelong Learning Perspective, Strasbourg: Council for Cultural Co-Operation (CDCC).</a:t>
            </a:r>
          </a:p>
          <a:p>
            <a:r>
              <a:rPr lang="en-US" dirty="0"/>
              <a:t>Council of Europe, </a:t>
            </a:r>
            <a:r>
              <a:rPr lang="en-US" dirty="0" err="1"/>
              <a:t>Hrsg</a:t>
            </a:r>
            <a:r>
              <a:rPr lang="en-US" dirty="0"/>
              <a:t>. (2018) Reference Framework for Competences of Democratic Culture, Volume 3: Guidance for Implementation, Strasbourg.</a:t>
            </a:r>
          </a:p>
          <a:p>
            <a:r>
              <a:rPr lang="en-US" dirty="0" err="1"/>
              <a:t>Europäische</a:t>
            </a:r>
            <a:r>
              <a:rPr lang="en-US" dirty="0"/>
              <a:t> </a:t>
            </a:r>
            <a:r>
              <a:rPr lang="en-US" dirty="0" err="1"/>
              <a:t>Kommission</a:t>
            </a:r>
            <a:r>
              <a:rPr lang="en-US" dirty="0"/>
              <a:t>, </a:t>
            </a:r>
            <a:r>
              <a:rPr lang="en-US" dirty="0" err="1"/>
              <a:t>Hrsg</a:t>
            </a:r>
            <a:r>
              <a:rPr lang="en-US" dirty="0"/>
              <a:t>. (2015): A whole school approach to tackling early school leaving Policy messages, </a:t>
            </a:r>
            <a:r>
              <a:rPr lang="en-US" dirty="0" err="1"/>
              <a:t>Brüssel</a:t>
            </a:r>
            <a:r>
              <a:rPr lang="en-US" dirty="0"/>
              <a:t>.</a:t>
            </a:r>
          </a:p>
          <a:p>
            <a:r>
              <a:rPr lang="en-US" dirty="0" err="1"/>
              <a:t>Himmelmann</a:t>
            </a:r>
            <a:r>
              <a:rPr lang="en-US" dirty="0"/>
              <a:t>, G. (2013). Competences for Teaching, Learning and Living Democratic Citizenship. In M. Print &amp; D. Lange (</a:t>
            </a:r>
            <a:r>
              <a:rPr lang="en-US" dirty="0" err="1"/>
              <a:t>Hrsg</a:t>
            </a:r>
            <a:r>
              <a:rPr lang="en-US" dirty="0"/>
              <a:t>.), Civic Education and Competences for Engaging Citizens in Democracies, S. 3-9. Wiesbaden: Springer.</a:t>
            </a:r>
          </a:p>
          <a:p>
            <a:pPr marL="342900" indent="-342900">
              <a:buFont typeface="+mj-lt"/>
              <a:buAutoNum type="arabicPeriod"/>
            </a:pPr>
            <a:endParaRPr lang="de-DE" dirty="0"/>
          </a:p>
        </p:txBody>
      </p:sp>
    </p:spTree>
    <p:extLst>
      <p:ext uri="{BB962C8B-B14F-4D97-AF65-F5344CB8AC3E}">
        <p14:creationId xmlns:p14="http://schemas.microsoft.com/office/powerpoint/2010/main" val="2747997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29566" y="1594884"/>
            <a:ext cx="9238434" cy="4501116"/>
          </a:xfrm>
        </p:spPr>
        <p:txBody>
          <a:bodyPr/>
          <a:lstStyle/>
          <a:p>
            <a:r>
              <a:rPr lang="en-US" dirty="0"/>
              <a:t>Osler, Audrey and Hugh Starkey (2006): Education for Democratic Citizenship: a review of research, policy and practice 1995-2005, Research Papers in Education, 24, p. 433-466.</a:t>
            </a:r>
            <a:endParaRPr lang="pl-PL" dirty="0"/>
          </a:p>
          <a:p>
            <a:r>
              <a:rPr lang="en-US" dirty="0"/>
              <a:t>Oxfam, </a:t>
            </a:r>
            <a:r>
              <a:rPr lang="en-US" dirty="0" err="1"/>
              <a:t>Hrsg</a:t>
            </a:r>
            <a:r>
              <a:rPr lang="en-US" dirty="0"/>
              <a:t>. (2015): Education for Global Citizenship: A Guide for Schools, Oxford.</a:t>
            </a:r>
          </a:p>
          <a:p>
            <a:r>
              <a:rPr lang="en-US" dirty="0"/>
              <a:t>Potter, John (2002): Active Citizenship in Schools: a Good Practice Guide to Developing a Whole School Policy, London: Kogan Page.</a:t>
            </a:r>
          </a:p>
          <a:p>
            <a:r>
              <a:rPr lang="en-US" dirty="0"/>
              <a:t>Syed, Ghazal K. (2013): How Appropriate Is It to Teach Citizenship through Main Curriculum Subjects?, Citizenship, Social and Economics Education, 12, 2, p. 136-142.</a:t>
            </a:r>
          </a:p>
          <a:p>
            <a:pPr marL="342900" indent="-342900">
              <a:buFont typeface="+mj-lt"/>
              <a:buAutoNum type="arabicPeriod"/>
            </a:pPr>
            <a:endParaRPr lang="de-DE" dirty="0"/>
          </a:p>
        </p:txBody>
      </p:sp>
    </p:spTree>
    <p:extLst>
      <p:ext uri="{BB962C8B-B14F-4D97-AF65-F5344CB8AC3E}">
        <p14:creationId xmlns:p14="http://schemas.microsoft.com/office/powerpoint/2010/main" val="1976550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err="1"/>
              <a:t>Webinar</a:t>
            </a:r>
            <a:r>
              <a:rPr lang="pl-PL" dirty="0"/>
              <a:t> 2</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29566" y="3211032"/>
            <a:ext cx="9238434" cy="2884967"/>
          </a:xfrm>
        </p:spPr>
        <p:txBody>
          <a:bodyPr>
            <a:normAutofit/>
          </a:bodyPr>
          <a:lstStyle/>
          <a:p>
            <a:pPr algn="ctr"/>
            <a:r>
              <a:rPr lang="pl-PL" sz="5400" dirty="0"/>
              <a:t>Dziękujemy za uwagę!</a:t>
            </a:r>
            <a:endParaRPr lang="de-DE" sz="5400" dirty="0"/>
          </a:p>
        </p:txBody>
      </p:sp>
    </p:spTree>
    <p:extLst>
      <p:ext uri="{BB962C8B-B14F-4D97-AF65-F5344CB8AC3E}">
        <p14:creationId xmlns:p14="http://schemas.microsoft.com/office/powerpoint/2010/main" val="303244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plan</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342900" indent="-342900">
              <a:buFont typeface="+mj-lt"/>
              <a:buAutoNum type="arabicPeriod"/>
            </a:pPr>
            <a:r>
              <a:rPr lang="pl-PL" dirty="0"/>
              <a:t>Czym jest podejście polegające na skierowaniu działań do całej społeczności szkolnej? </a:t>
            </a:r>
          </a:p>
          <a:p>
            <a:pPr marL="342900" indent="-342900">
              <a:buFont typeface="+mj-lt"/>
              <a:buAutoNum type="arabicPeriod"/>
            </a:pPr>
            <a:r>
              <a:rPr lang="pl-PL" dirty="0"/>
              <a:t>Jakie są cele takiego podejścia? </a:t>
            </a:r>
          </a:p>
          <a:p>
            <a:pPr marL="342900" indent="-342900">
              <a:buFont typeface="+mj-lt"/>
              <a:buAutoNum type="arabicPeriod"/>
            </a:pPr>
            <a:r>
              <a:rPr lang="pl-PL" dirty="0"/>
              <a:t>Jaka jest wartość dodana? </a:t>
            </a:r>
          </a:p>
          <a:p>
            <a:pPr marL="342900" indent="-342900">
              <a:buFont typeface="+mj-lt"/>
              <a:buAutoNum type="arabicPeriod"/>
            </a:pPr>
            <a:r>
              <a:rPr lang="pl-PL" dirty="0"/>
              <a:t>punkty wyjścia dla możliwej współpracy </a:t>
            </a:r>
          </a:p>
          <a:p>
            <a:pPr marL="342900" indent="-342900">
              <a:buFont typeface="+mj-lt"/>
              <a:buAutoNum type="arabicPeriod"/>
            </a:pPr>
            <a:r>
              <a:rPr lang="pl-PL" dirty="0"/>
              <a:t>przykłady dobrych praktyk </a:t>
            </a:r>
          </a:p>
          <a:p>
            <a:pPr marL="342900" indent="-342900">
              <a:buFont typeface="+mj-lt"/>
              <a:buAutoNum type="arabicPeriod"/>
            </a:pPr>
            <a:r>
              <a:rPr lang="pl-PL" dirty="0"/>
              <a:t>wskazówki dotyczące literatury, stron internetowych i blogów w rejonach partnerskich</a:t>
            </a:r>
          </a:p>
          <a:p>
            <a:pPr marL="342900" indent="-342900">
              <a:buFont typeface="+mj-lt"/>
              <a:buAutoNum type="arabicPeriod"/>
            </a:pPr>
            <a:endParaRPr lang="de-DE" dirty="0"/>
          </a:p>
        </p:txBody>
      </p:sp>
      <p:pic>
        <p:nvPicPr>
          <p:cNvPr id="4" name="w2s2">
            <a:hlinkClick r:id="" action="ppaction://media"/>
            <a:extLst>
              <a:ext uri="{FF2B5EF4-FFF2-40B4-BE49-F238E27FC236}">
                <a16:creationId xmlns:a16="http://schemas.microsoft.com/office/drawing/2014/main" id="{AD78D573-7C48-5742-CD83-234BE8CADF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864624"/>
            <a:ext cx="609600" cy="609600"/>
          </a:xfrm>
          <a:prstGeom prst="rect">
            <a:avLst/>
          </a:prstGeom>
        </p:spPr>
      </p:pic>
    </p:spTree>
    <p:extLst>
      <p:ext uri="{BB962C8B-B14F-4D97-AF65-F5344CB8AC3E}">
        <p14:creationId xmlns:p14="http://schemas.microsoft.com/office/powerpoint/2010/main" val="5056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Czym jest podejście polegające na skierowaniu działań do całej społeczności szkolnej?</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integrujące i ukierunkowane na ucznia podejście do edukacji</a:t>
            </a:r>
          </a:p>
          <a:p>
            <a:pPr marL="285750" indent="-285750">
              <a:buFont typeface="Arial" panose="020B0604020202020204" pitchFamily="34" charset="0"/>
              <a:buChar char="•"/>
            </a:pPr>
            <a:r>
              <a:rPr lang="pl-PL" dirty="0"/>
              <a:t>szkoła jako system wielowymiarowy i interakcyjny</a:t>
            </a:r>
          </a:p>
          <a:p>
            <a:pPr marL="285750" indent="-285750">
              <a:buFont typeface="Arial" panose="020B0604020202020204" pitchFamily="34" charset="0"/>
              <a:buChar char="•"/>
            </a:pPr>
            <a:r>
              <a:rPr lang="pl-PL" dirty="0"/>
              <a:t>może być wprowadzone do życia szkoły na różnych poziomach</a:t>
            </a:r>
          </a:p>
          <a:p>
            <a:pPr marL="285750" indent="-285750">
              <a:buFont typeface="Arial" panose="020B0604020202020204" pitchFamily="34" charset="0"/>
              <a:buChar char="•"/>
            </a:pPr>
            <a:r>
              <a:rPr lang="pl-PL" dirty="0"/>
              <a:t>ukierunkowane na całą społeczność</a:t>
            </a:r>
          </a:p>
          <a:p>
            <a:pPr marL="285750" indent="-285750">
              <a:buFont typeface="Arial" panose="020B0604020202020204" pitchFamily="34" charset="0"/>
              <a:buChar char="•"/>
            </a:pPr>
            <a:r>
              <a:rPr lang="pl-PL" dirty="0"/>
              <a:t>współpraca z aktorami spoza szkoły</a:t>
            </a:r>
          </a:p>
          <a:p>
            <a:pPr marL="285750" indent="-285750">
              <a:buFont typeface="Arial" panose="020B0604020202020204" pitchFamily="34" charset="0"/>
              <a:buChar char="•"/>
            </a:pPr>
            <a:r>
              <a:rPr lang="pl-PL" dirty="0"/>
              <a:t>musi być w sposób ciągły oceniane i dostosowywane, aby spełniać potrzeby społeczności szkolnej</a:t>
            </a:r>
          </a:p>
          <a:p>
            <a:endParaRPr lang="pl-PL" dirty="0"/>
          </a:p>
        </p:txBody>
      </p:sp>
      <p:pic>
        <p:nvPicPr>
          <p:cNvPr id="4" name="w2s3">
            <a:hlinkClick r:id="" action="ppaction://media"/>
            <a:extLst>
              <a:ext uri="{FF2B5EF4-FFF2-40B4-BE49-F238E27FC236}">
                <a16:creationId xmlns:a16="http://schemas.microsoft.com/office/drawing/2014/main" id="{75010E3D-3DE7-E9B6-900A-6156B547E4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66" y="864624"/>
            <a:ext cx="609600" cy="609600"/>
          </a:xfrm>
          <a:prstGeom prst="rect">
            <a:avLst/>
          </a:prstGeom>
        </p:spPr>
      </p:pic>
    </p:spTree>
    <p:extLst>
      <p:ext uri="{BB962C8B-B14F-4D97-AF65-F5344CB8AC3E}">
        <p14:creationId xmlns:p14="http://schemas.microsoft.com/office/powerpoint/2010/main" val="399667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cele</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nauczanie wartości i rozwijanie kompetencji</a:t>
            </a:r>
          </a:p>
          <a:p>
            <a:pPr marL="285750" indent="-285750">
              <a:buFont typeface="Arial" panose="020B0604020202020204" pitchFamily="34" charset="0"/>
              <a:buChar char="•"/>
            </a:pPr>
            <a:r>
              <a:rPr lang="pl-PL" dirty="0"/>
              <a:t>demokratyzacja szkoły</a:t>
            </a:r>
          </a:p>
          <a:p>
            <a:pPr marL="285750" indent="-285750">
              <a:buFont typeface="Arial" panose="020B0604020202020204" pitchFamily="34" charset="0"/>
              <a:buChar char="•"/>
            </a:pPr>
            <a:r>
              <a:rPr lang="pl-PL" dirty="0"/>
              <a:t>dawanie uczniom mocy sprawczej, aby mogli wpływać na sprawy dla nich ważne i wierzyć we własne możliwości</a:t>
            </a:r>
          </a:p>
          <a:p>
            <a:pPr marL="285750" indent="-285750">
              <a:buFont typeface="Arial" panose="020B0604020202020204" pitchFamily="34" charset="0"/>
              <a:buChar char="•"/>
            </a:pPr>
            <a:r>
              <a:rPr lang="pl-PL" dirty="0"/>
              <a:t>ustanawianie długofalowej współpracy z partnerami szkoły</a:t>
            </a:r>
          </a:p>
          <a:p>
            <a:endParaRPr lang="de-DE" dirty="0"/>
          </a:p>
        </p:txBody>
      </p:sp>
      <p:pic>
        <p:nvPicPr>
          <p:cNvPr id="4" name="w2s4">
            <a:hlinkClick r:id="" action="ppaction://media"/>
            <a:extLst>
              <a:ext uri="{FF2B5EF4-FFF2-40B4-BE49-F238E27FC236}">
                <a16:creationId xmlns:a16="http://schemas.microsoft.com/office/drawing/2014/main" id="{595F3548-F180-55B8-B9A2-4B17936442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864624"/>
            <a:ext cx="609600" cy="609600"/>
          </a:xfrm>
          <a:prstGeom prst="rect">
            <a:avLst/>
          </a:prstGeom>
        </p:spPr>
      </p:pic>
    </p:spTree>
    <p:extLst>
      <p:ext uri="{BB962C8B-B14F-4D97-AF65-F5344CB8AC3E}">
        <p14:creationId xmlns:p14="http://schemas.microsoft.com/office/powerpoint/2010/main" val="11872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Wartość dodana</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promuje identyfikację ze społecznością / otoczeniem</a:t>
            </a:r>
          </a:p>
          <a:p>
            <a:pPr marL="285750" indent="-285750">
              <a:buFont typeface="Arial" panose="020B0604020202020204" pitchFamily="34" charset="0"/>
              <a:buChar char="•"/>
            </a:pPr>
            <a:r>
              <a:rPr lang="pl-PL" dirty="0"/>
              <a:t>promuje zaangażowanie obywatelskie</a:t>
            </a:r>
          </a:p>
          <a:p>
            <a:pPr marL="285750" indent="-285750">
              <a:buFont typeface="Arial" panose="020B0604020202020204" pitchFamily="34" charset="0"/>
              <a:buChar char="•"/>
            </a:pPr>
            <a:r>
              <a:rPr lang="pl-PL" dirty="0"/>
              <a:t>trenuje metody partycypacyjne</a:t>
            </a:r>
          </a:p>
          <a:p>
            <a:pPr marL="285750" indent="-285750">
              <a:buFont typeface="Arial" panose="020B0604020202020204" pitchFamily="34" charset="0"/>
              <a:buChar char="•"/>
            </a:pPr>
            <a:r>
              <a:rPr lang="pl-PL" dirty="0"/>
              <a:t>integruje dojrzałość</a:t>
            </a:r>
          </a:p>
          <a:p>
            <a:pPr marL="285750" indent="-285750">
              <a:buFont typeface="Arial" panose="020B0604020202020204" pitchFamily="34" charset="0"/>
              <a:buChar char="•"/>
            </a:pPr>
            <a:r>
              <a:rPr lang="pl-PL" dirty="0"/>
              <a:t>tworzy umiejętność krytycznego zrozumienia polityki (mechanizmy decyzyjne)</a:t>
            </a:r>
          </a:p>
          <a:p>
            <a:endParaRPr lang="de-DE" dirty="0"/>
          </a:p>
        </p:txBody>
      </p:sp>
      <p:pic>
        <p:nvPicPr>
          <p:cNvPr id="4" name="w2s5">
            <a:hlinkClick r:id="" action="ppaction://media"/>
            <a:extLst>
              <a:ext uri="{FF2B5EF4-FFF2-40B4-BE49-F238E27FC236}">
                <a16:creationId xmlns:a16="http://schemas.microsoft.com/office/drawing/2014/main" id="{CBD90832-092C-953B-42A6-FD1ED3B229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740645"/>
            <a:ext cx="609600" cy="609600"/>
          </a:xfrm>
          <a:prstGeom prst="rect">
            <a:avLst/>
          </a:prstGeom>
        </p:spPr>
      </p:pic>
    </p:spTree>
    <p:extLst>
      <p:ext uri="{BB962C8B-B14F-4D97-AF65-F5344CB8AC3E}">
        <p14:creationId xmlns:p14="http://schemas.microsoft.com/office/powerpoint/2010/main" val="358537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Punkty wyjścia dla możliwej współpracy</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normAutofit lnSpcReduction="10000"/>
          </a:bodyPr>
          <a:lstStyle/>
          <a:p>
            <a:r>
              <a:rPr lang="pl-PL" dirty="0"/>
              <a:t>Należy wziąć pod uwagę zainteresowania uczniów.</a:t>
            </a:r>
          </a:p>
          <a:p>
            <a:r>
              <a:rPr lang="pl-PL" dirty="0"/>
              <a:t> wprowadzenie tematów szkolnych</a:t>
            </a:r>
          </a:p>
          <a:p>
            <a:r>
              <a:rPr lang="pl-PL" dirty="0"/>
              <a:t> możliwi partnerzy lokalnej współpracy:</a:t>
            </a:r>
          </a:p>
          <a:p>
            <a:pPr marL="285750" indent="-285750">
              <a:buFont typeface="Arial" panose="020B0604020202020204" pitchFamily="34" charset="0"/>
              <a:buChar char="•"/>
            </a:pPr>
            <a:r>
              <a:rPr lang="pl-PL" dirty="0"/>
              <a:t>stowarzyszenia</a:t>
            </a:r>
          </a:p>
          <a:p>
            <a:pPr marL="285750" indent="-285750">
              <a:buFont typeface="Arial" panose="020B0604020202020204" pitchFamily="34" charset="0"/>
              <a:buChar char="•"/>
            </a:pPr>
            <a:r>
              <a:rPr lang="pl-PL" dirty="0"/>
              <a:t>organizacje młodzieżowe</a:t>
            </a:r>
          </a:p>
          <a:p>
            <a:pPr marL="285750" indent="-285750">
              <a:buFont typeface="Arial" panose="020B0604020202020204" pitchFamily="34" charset="0"/>
              <a:buChar char="•"/>
            </a:pPr>
            <a:r>
              <a:rPr lang="pl-PL" dirty="0"/>
              <a:t>ruchy społeczne i ekologiczne</a:t>
            </a:r>
          </a:p>
          <a:p>
            <a:pPr marL="285750" indent="-285750">
              <a:buFont typeface="Arial" panose="020B0604020202020204" pitchFamily="34" charset="0"/>
              <a:buChar char="•"/>
            </a:pPr>
            <a:r>
              <a:rPr lang="pl-PL" dirty="0"/>
              <a:t>centra kulturowe</a:t>
            </a:r>
          </a:p>
          <a:p>
            <a:pPr marL="285750" indent="-285750">
              <a:buFont typeface="Arial" panose="020B0604020202020204" pitchFamily="34" charset="0"/>
              <a:buChar char="•"/>
            </a:pPr>
            <a:r>
              <a:rPr lang="pl-PL" dirty="0"/>
              <a:t>biblioteki</a:t>
            </a:r>
          </a:p>
          <a:p>
            <a:endParaRPr lang="de-DE" dirty="0"/>
          </a:p>
        </p:txBody>
      </p:sp>
      <p:pic>
        <p:nvPicPr>
          <p:cNvPr id="4" name="w2s6">
            <a:hlinkClick r:id="" action="ppaction://media"/>
            <a:extLst>
              <a:ext uri="{FF2B5EF4-FFF2-40B4-BE49-F238E27FC236}">
                <a16:creationId xmlns:a16="http://schemas.microsoft.com/office/drawing/2014/main" id="{2E788AC0-1773-D1EE-8FA1-6621E8D796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864624"/>
            <a:ext cx="609600" cy="609600"/>
          </a:xfrm>
          <a:prstGeom prst="rect">
            <a:avLst/>
          </a:prstGeom>
        </p:spPr>
      </p:pic>
    </p:spTree>
    <p:extLst>
      <p:ext uri="{BB962C8B-B14F-4D97-AF65-F5344CB8AC3E}">
        <p14:creationId xmlns:p14="http://schemas.microsoft.com/office/powerpoint/2010/main" val="402119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Punkty wyjścia dla możliwej współpracy</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29566" y="2286000"/>
            <a:ext cx="4666434" cy="3810000"/>
          </a:xfrm>
        </p:spPr>
        <p:txBody>
          <a:bodyPr/>
          <a:lstStyle/>
          <a:p>
            <a:r>
              <a:rPr lang="pl-PL" dirty="0"/>
              <a:t>wewnątrzszkolne możliwości uczenia się:</a:t>
            </a:r>
          </a:p>
          <a:p>
            <a:pPr marL="285750" indent="-285750">
              <a:buFont typeface="Arial" panose="020B0604020202020204" pitchFamily="34" charset="0"/>
              <a:buChar char="•"/>
            </a:pPr>
            <a:r>
              <a:rPr lang="pl-PL" dirty="0"/>
              <a:t>konkursy dla uczniów</a:t>
            </a:r>
          </a:p>
          <a:p>
            <a:pPr marL="285750" indent="-285750">
              <a:buFont typeface="Arial" panose="020B0604020202020204" pitchFamily="34" charset="0"/>
              <a:buChar char="•"/>
            </a:pPr>
            <a:r>
              <a:rPr lang="pl-PL" dirty="0"/>
              <a:t>dni i tygodnie projektowe</a:t>
            </a:r>
          </a:p>
          <a:p>
            <a:pPr marL="285750" indent="-285750">
              <a:buFont typeface="Arial" panose="020B0604020202020204" pitchFamily="34" charset="0"/>
              <a:buChar char="•"/>
            </a:pPr>
            <a:r>
              <a:rPr lang="pl-PL" dirty="0"/>
              <a:t>wycieczki klasowe i projektowe</a:t>
            </a:r>
          </a:p>
          <a:p>
            <a:pPr marL="285750" indent="-285750">
              <a:buFont typeface="Arial" panose="020B0604020202020204" pitchFamily="34" charset="0"/>
              <a:buChar char="•"/>
            </a:pPr>
            <a:r>
              <a:rPr lang="pl-PL" dirty="0"/>
              <a:t>miejsca do nauki poza szkołą</a:t>
            </a:r>
          </a:p>
          <a:p>
            <a:endParaRPr lang="de-DE" dirty="0"/>
          </a:p>
        </p:txBody>
      </p:sp>
      <p:sp>
        <p:nvSpPr>
          <p:cNvPr id="4" name="Inhaltsplatzhalter 2">
            <a:extLst>
              <a:ext uri="{FF2B5EF4-FFF2-40B4-BE49-F238E27FC236}">
                <a16:creationId xmlns:a16="http://schemas.microsoft.com/office/drawing/2014/main" id="{6C0633F6-43C6-4A39-B321-5007377946C1}"/>
              </a:ext>
            </a:extLst>
          </p:cNvPr>
          <p:cNvSpPr txBox="1">
            <a:spLocks/>
          </p:cNvSpPr>
          <p:nvPr/>
        </p:nvSpPr>
        <p:spPr>
          <a:xfrm>
            <a:off x="6096000" y="2286000"/>
            <a:ext cx="4666434" cy="3810000"/>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1000"/>
              </a:spcBef>
              <a:buSzPct val="85000"/>
              <a:buFont typeface="Arial" panose="020B0604020202020204" pitchFamily="34" charset="0"/>
              <a:buNone/>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a:t>przykłady:</a:t>
            </a:r>
          </a:p>
          <a:p>
            <a:pPr marL="285750" indent="-285750">
              <a:buFont typeface="Arial" panose="020B0604020202020204" pitchFamily="34" charset="0"/>
              <a:buChar char="•"/>
            </a:pPr>
            <a:r>
              <a:rPr lang="pl-PL" dirty="0"/>
              <a:t>panele słoneczne na dachu szkoły</a:t>
            </a:r>
          </a:p>
          <a:p>
            <a:pPr marL="285750" indent="-285750">
              <a:buFont typeface="Arial" panose="020B0604020202020204" pitchFamily="34" charset="0"/>
              <a:buChar char="•"/>
            </a:pPr>
            <a:r>
              <a:rPr lang="pl-PL" dirty="0"/>
              <a:t>szkolne ogrody</a:t>
            </a:r>
          </a:p>
          <a:p>
            <a:pPr marL="285750" indent="-285750">
              <a:buFont typeface="Arial" panose="020B0604020202020204" pitchFamily="34" charset="0"/>
              <a:buChar char="•"/>
            </a:pPr>
            <a:r>
              <a:rPr lang="pl-PL" dirty="0"/>
              <a:t>zabezpieczanie / zapewnienie ścieżek rowerowych</a:t>
            </a:r>
          </a:p>
          <a:p>
            <a:pPr marL="285750" indent="-285750">
              <a:buFont typeface="Arial" panose="020B0604020202020204" pitchFamily="34" charset="0"/>
              <a:buChar char="•"/>
            </a:pPr>
            <a:r>
              <a:rPr lang="pl-PL" dirty="0"/>
              <a:t>„Szkoła bez rasizmu – szkoła z odwagą”</a:t>
            </a:r>
            <a:endParaRPr lang="de-DE" dirty="0"/>
          </a:p>
        </p:txBody>
      </p:sp>
      <p:pic>
        <p:nvPicPr>
          <p:cNvPr id="5" name="w2s7">
            <a:hlinkClick r:id="" action="ppaction://media"/>
            <a:extLst>
              <a:ext uri="{FF2B5EF4-FFF2-40B4-BE49-F238E27FC236}">
                <a16:creationId xmlns:a16="http://schemas.microsoft.com/office/drawing/2014/main" id="{8F68315F-7B5C-2757-8F52-46ECE03EA7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66" y="1169424"/>
            <a:ext cx="609600" cy="609600"/>
          </a:xfrm>
          <a:prstGeom prst="rect">
            <a:avLst/>
          </a:prstGeom>
        </p:spPr>
      </p:pic>
    </p:spTree>
    <p:extLst>
      <p:ext uri="{BB962C8B-B14F-4D97-AF65-F5344CB8AC3E}">
        <p14:creationId xmlns:p14="http://schemas.microsoft.com/office/powerpoint/2010/main" val="103509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Podejście polegające na skierowaniu działań do całej społeczności szkolnej</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r>
              <a:rPr lang="pl-PL" dirty="0"/>
              <a:t>przykłady dobrych praktyk:</a:t>
            </a:r>
          </a:p>
          <a:p>
            <a:r>
              <a:rPr lang="pl-PL" dirty="0"/>
              <a:t>1) Austria</a:t>
            </a:r>
          </a:p>
          <a:p>
            <a:r>
              <a:rPr lang="pl-PL" dirty="0"/>
              <a:t>2) Chorwacja</a:t>
            </a:r>
          </a:p>
          <a:p>
            <a:r>
              <a:rPr lang="pl-PL" dirty="0"/>
              <a:t>3) Niemcy </a:t>
            </a:r>
          </a:p>
          <a:p>
            <a:r>
              <a:rPr lang="pl-PL" dirty="0"/>
              <a:t>4) Polska</a:t>
            </a:r>
            <a:endParaRPr lang="de-DE" dirty="0"/>
          </a:p>
        </p:txBody>
      </p:sp>
    </p:spTree>
    <p:extLst>
      <p:ext uri="{BB962C8B-B14F-4D97-AF65-F5344CB8AC3E}">
        <p14:creationId xmlns:p14="http://schemas.microsoft.com/office/powerpoint/2010/main" val="1869743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Przykład 1: Centrum Polis – Nauczanie polityki w szkole (</a:t>
            </a:r>
            <a:r>
              <a:rPr lang="pl-PL" dirty="0" err="1"/>
              <a:t>Politik</a:t>
            </a:r>
            <a:r>
              <a:rPr lang="pl-PL" dirty="0"/>
              <a:t> </a:t>
            </a:r>
            <a:r>
              <a:rPr lang="pl-PL" dirty="0" err="1"/>
              <a:t>lernen</a:t>
            </a:r>
            <a:r>
              <a:rPr lang="pl-PL" dirty="0"/>
              <a:t> in der </a:t>
            </a:r>
            <a:r>
              <a:rPr lang="pl-PL" dirty="0" err="1"/>
              <a:t>Schule</a:t>
            </a:r>
            <a:r>
              <a:rPr lang="pl-PL" dirty="0"/>
              <a:t>)</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centralna organizacja usług edukacji społecznej dla austriackich szkół</a:t>
            </a:r>
          </a:p>
          <a:p>
            <a:pPr marL="285750" indent="-285750">
              <a:buFont typeface="Arial" panose="020B0604020202020204" pitchFamily="34" charset="0"/>
              <a:buChar char="•"/>
            </a:pPr>
            <a:r>
              <a:rPr lang="pl-PL" dirty="0"/>
              <a:t>edukacja obywatelska i edukacja o prawach człowieka</a:t>
            </a:r>
          </a:p>
          <a:p>
            <a:pPr marL="285750" indent="-285750">
              <a:buFont typeface="Arial" panose="020B0604020202020204" pitchFamily="34" charset="0"/>
              <a:buChar char="•"/>
            </a:pPr>
            <a:r>
              <a:rPr lang="pl-PL" dirty="0"/>
              <a:t>zajęcia związane z życiem i doświadczeniami samych uczniów</a:t>
            </a:r>
          </a:p>
          <a:p>
            <a:pPr marL="285750" indent="-285750">
              <a:buFont typeface="Arial" panose="020B0604020202020204" pitchFamily="34" charset="0"/>
              <a:buChar char="•"/>
            </a:pPr>
            <a:r>
              <a:rPr lang="pl-PL" dirty="0"/>
              <a:t>materiały edukacyjne, warsztaty i treningi, teksty dotyczące interdyscyplinarnej edukacji politycznej, uczniowskie konkursy i projekty na różne tematy polityczne</a:t>
            </a:r>
          </a:p>
          <a:p>
            <a:pPr marL="285750" indent="-285750">
              <a:buFont typeface="Arial" panose="020B0604020202020204" pitchFamily="34" charset="0"/>
              <a:buChar char="•"/>
            </a:pPr>
            <a:r>
              <a:rPr lang="pl-PL" dirty="0"/>
              <a:t>projekt CITIZED: “ogólnoszkolne projekty dotyczące edukacji obywatelskiej</a:t>
            </a:r>
          </a:p>
          <a:p>
            <a:pPr marL="342900" indent="-342900">
              <a:buFont typeface="+mj-lt"/>
              <a:buAutoNum type="arabicPeriod"/>
            </a:pPr>
            <a:endParaRPr lang="de-DE" dirty="0"/>
          </a:p>
        </p:txBody>
      </p:sp>
      <p:pic>
        <p:nvPicPr>
          <p:cNvPr id="4" name="Obraz 3">
            <a:extLst>
              <a:ext uri="{FF2B5EF4-FFF2-40B4-BE49-F238E27FC236}">
                <a16:creationId xmlns:a16="http://schemas.microsoft.com/office/drawing/2014/main" id="{FA86523B-40FA-D564-5305-CB781A2A007A}"/>
              </a:ext>
            </a:extLst>
          </p:cNvPr>
          <p:cNvPicPr>
            <a:picLocks noChangeAspect="1"/>
          </p:cNvPicPr>
          <p:nvPr/>
        </p:nvPicPr>
        <p:blipFill>
          <a:blip r:embed="rId5"/>
          <a:stretch>
            <a:fillRect/>
          </a:stretch>
        </p:blipFill>
        <p:spPr>
          <a:xfrm>
            <a:off x="9649880" y="4901080"/>
            <a:ext cx="2036240" cy="1194920"/>
          </a:xfrm>
          <a:prstGeom prst="rect">
            <a:avLst/>
          </a:prstGeom>
        </p:spPr>
      </p:pic>
      <p:pic>
        <p:nvPicPr>
          <p:cNvPr id="5" name="w2s9">
            <a:hlinkClick r:id="" action="ppaction://media"/>
            <a:extLst>
              <a:ext uri="{FF2B5EF4-FFF2-40B4-BE49-F238E27FC236}">
                <a16:creationId xmlns:a16="http://schemas.microsoft.com/office/drawing/2014/main" id="{69E5839B-DAF1-8648-077B-B9C7F62EFC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9566" y="740645"/>
            <a:ext cx="609600" cy="609600"/>
          </a:xfrm>
          <a:prstGeom prst="rect">
            <a:avLst/>
          </a:prstGeom>
        </p:spPr>
      </p:pic>
    </p:spTree>
    <p:extLst>
      <p:ext uri="{BB962C8B-B14F-4D97-AF65-F5344CB8AC3E}">
        <p14:creationId xmlns:p14="http://schemas.microsoft.com/office/powerpoint/2010/main" val="14000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TotalTime>
  <Words>4080</Words>
  <Application>Microsoft Office PowerPoint</Application>
  <PresentationFormat>Panoramiczny</PresentationFormat>
  <Paragraphs>162</Paragraphs>
  <Slides>15</Slides>
  <Notes>11</Notes>
  <HiddenSlides>0</HiddenSlides>
  <MMClips>11</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15</vt:i4>
      </vt:variant>
    </vt:vector>
  </HeadingPairs>
  <TitlesOfParts>
    <vt:vector size="21" baseType="lpstr">
      <vt:lpstr>Arial</vt:lpstr>
      <vt:lpstr>Calibri</vt:lpstr>
      <vt:lpstr>Symbol</vt:lpstr>
      <vt:lpstr>Trade Gothic Next Cond</vt:lpstr>
      <vt:lpstr>Trade Gothic Next Light</vt:lpstr>
      <vt:lpstr>PortalVTI</vt:lpstr>
      <vt:lpstr>Webinar 2 Edukacja obywatelska jako działanie skierowane do całej społeczności szkolnej </vt:lpstr>
      <vt:lpstr>plan</vt:lpstr>
      <vt:lpstr>Czym jest podejście polegające na skierowaniu działań do całej społeczności szkolnej?</vt:lpstr>
      <vt:lpstr>cele</vt:lpstr>
      <vt:lpstr>Wartość dodana</vt:lpstr>
      <vt:lpstr>Punkty wyjścia dla możliwej współpracy</vt:lpstr>
      <vt:lpstr>Punkty wyjścia dla możliwej współpracy</vt:lpstr>
      <vt:lpstr>Podejście polegające na skierowaniu działań do całej społeczności szkolnej</vt:lpstr>
      <vt:lpstr>Przykład 1: Centrum Polis – Nauczanie polityki w szkole (Politik lernen in der Schule)</vt:lpstr>
      <vt:lpstr>Przykład 2: Powstrzymać przemoc wśród dzieci (Stop nasilju među djecom)</vt:lpstr>
      <vt:lpstr>Przykład 3: Szkoła bez rasizmu (Schule ohne Rassismus)</vt:lpstr>
      <vt:lpstr>Przykład 4: Szkoła przyjazna prawom człowieka – jak przeciwdziałać wykluczeniu i przemocy w szkole</vt:lpstr>
      <vt:lpstr>Wskazówki dotyczące literatury, stron internetowych i blogów w obszarach partnerskich</vt:lpstr>
      <vt:lpstr>Prezentacja programu PowerPoint</vt:lpstr>
      <vt:lpstr>Webinar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IO5 – Webinar 2</dc:title>
  <dc:creator>Timon Foss-Jähn</dc:creator>
  <cp:lastModifiedBy>Luiza Kubalska</cp:lastModifiedBy>
  <cp:revision>57</cp:revision>
  <dcterms:created xsi:type="dcterms:W3CDTF">2021-06-08T09:13:08Z</dcterms:created>
  <dcterms:modified xsi:type="dcterms:W3CDTF">2022-05-06T08:53:46Z</dcterms:modified>
</cp:coreProperties>
</file>